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63" r:id="rId2"/>
    <p:sldId id="278" r:id="rId3"/>
    <p:sldId id="279" r:id="rId4"/>
    <p:sldId id="295" r:id="rId5"/>
    <p:sldId id="296" r:id="rId6"/>
    <p:sldId id="280" r:id="rId7"/>
    <p:sldId id="281" r:id="rId8"/>
    <p:sldId id="282" r:id="rId9"/>
    <p:sldId id="283" r:id="rId10"/>
    <p:sldId id="284" r:id="rId11"/>
    <p:sldId id="289" r:id="rId12"/>
    <p:sldId id="285" r:id="rId13"/>
    <p:sldId id="286" r:id="rId14"/>
    <p:sldId id="302" r:id="rId15"/>
    <p:sldId id="287" r:id="rId16"/>
    <p:sldId id="288" r:id="rId17"/>
    <p:sldId id="290" r:id="rId18"/>
    <p:sldId id="291" r:id="rId19"/>
    <p:sldId id="293" r:id="rId20"/>
    <p:sldId id="294" r:id="rId21"/>
    <p:sldId id="297" r:id="rId22"/>
    <p:sldId id="298" r:id="rId23"/>
    <p:sldId id="299" r:id="rId24"/>
    <p:sldId id="30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122" d="100"/>
          <a:sy n="122" d="100"/>
        </p:scale>
        <p:origin x="90" y="29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Kuupäeva kohatäid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ADAB19-43A6-4332-ABFE-CF70A3E60251}" type="datetimeFigureOut">
              <a:rPr lang="en-US" smtClean="0"/>
              <a:t>8/18/2023</a:t>
            </a:fld>
            <a:endParaRPr lang="en-US"/>
          </a:p>
        </p:txBody>
      </p:sp>
      <p:sp>
        <p:nvSpPr>
          <p:cNvPr id="4" name="Slaidi pildi kohatä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ärkmete kohatäid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t-EE"/>
              <a:t>Redigeerige juhteksemplari tekstilaade</a:t>
            </a:r>
          </a:p>
          <a:p>
            <a:pPr lvl="1"/>
            <a:r>
              <a:rPr lang="et-EE"/>
              <a:t>Teine tase</a:t>
            </a:r>
          </a:p>
          <a:p>
            <a:pPr lvl="2"/>
            <a:r>
              <a:rPr lang="et-EE"/>
              <a:t>Kolmas tase</a:t>
            </a:r>
          </a:p>
          <a:p>
            <a:pPr lvl="3"/>
            <a:r>
              <a:rPr lang="et-EE"/>
              <a:t>Neljas tase</a:t>
            </a:r>
          </a:p>
          <a:p>
            <a:pPr lvl="4"/>
            <a:r>
              <a:rPr lang="et-EE"/>
              <a:t>Viies tase</a:t>
            </a:r>
            <a:endParaRPr lang="en-US"/>
          </a:p>
        </p:txBody>
      </p:sp>
      <p:sp>
        <p:nvSpPr>
          <p:cNvPr id="6" name="Jaluse kohatäid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idinumbri kohatä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D34911-5688-4AB3-8789-02ABD8A222A7}" type="slidenum">
              <a:rPr lang="en-US" smtClean="0"/>
              <a:t>‹#›</a:t>
            </a:fld>
            <a:endParaRPr lang="en-US"/>
          </a:p>
        </p:txBody>
      </p:sp>
    </p:spTree>
    <p:extLst>
      <p:ext uri="{BB962C8B-B14F-4D97-AF65-F5344CB8AC3E}">
        <p14:creationId xmlns:p14="http://schemas.microsoft.com/office/powerpoint/2010/main" val="38798618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_Sinisega">
    <p:bg>
      <p:bgPr>
        <a:solidFill>
          <a:schemeClr val="accent1"/>
        </a:solidFill>
        <a:effectLst/>
      </p:bgPr>
    </p:bg>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E4E0E319-FFBE-47D0-95D5-D04D29C13522}"/>
              </a:ext>
            </a:extLst>
          </p:cNvPr>
          <p:cNvSpPr>
            <a:spLocks noGrp="1"/>
          </p:cNvSpPr>
          <p:nvPr>
            <p:ph type="ctrTitle" hasCustomPrompt="1"/>
          </p:nvPr>
        </p:nvSpPr>
        <p:spPr>
          <a:xfrm>
            <a:off x="771524" y="771524"/>
            <a:ext cx="10036175" cy="930277"/>
          </a:xfrm>
        </p:spPr>
        <p:txBody>
          <a:bodyPr anchor="t" anchorCtr="0"/>
          <a:lstStyle>
            <a:lvl1pPr algn="l">
              <a:defRPr sz="5100">
                <a:solidFill>
                  <a:schemeClr val="bg1"/>
                </a:solidFill>
              </a:defRPr>
            </a:lvl1pPr>
          </a:lstStyle>
          <a:p>
            <a:r>
              <a:rPr lang="en-US" dirty="0" err="1"/>
              <a:t>Tiitelleht</a:t>
            </a:r>
            <a:r>
              <a:rPr lang="en-US" dirty="0"/>
              <a:t>. Sinise </a:t>
            </a:r>
            <a:r>
              <a:rPr lang="en-US" dirty="0" err="1"/>
              <a:t>taustaga</a:t>
            </a:r>
            <a:endParaRPr lang="en-US" dirty="0"/>
          </a:p>
        </p:txBody>
      </p:sp>
      <p:sp>
        <p:nvSpPr>
          <p:cNvPr id="3" name="Alapealkiri 2">
            <a:extLst>
              <a:ext uri="{FF2B5EF4-FFF2-40B4-BE49-F238E27FC236}">
                <a16:creationId xmlns:a16="http://schemas.microsoft.com/office/drawing/2014/main" id="{D5B7C995-8638-431B-8976-87A5DB5DFB42}"/>
              </a:ext>
            </a:extLst>
          </p:cNvPr>
          <p:cNvSpPr>
            <a:spLocks noGrp="1"/>
          </p:cNvSpPr>
          <p:nvPr>
            <p:ph type="subTitle" idx="1" hasCustomPrompt="1"/>
          </p:nvPr>
        </p:nvSpPr>
        <p:spPr>
          <a:xfrm>
            <a:off x="771524" y="3428999"/>
            <a:ext cx="5172076" cy="1550987"/>
          </a:xfrm>
        </p:spPr>
        <p:txBody>
          <a:bodyPr/>
          <a:lstStyle>
            <a:lvl1pPr marL="0" indent="0" algn="l">
              <a:lnSpc>
                <a:spcPct val="100000"/>
              </a:lnSpc>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a:t>Alampealkiri</a:t>
            </a:r>
            <a:r>
              <a:rPr lang="en-US" dirty="0"/>
              <a:t>. Seda </a:t>
            </a:r>
            <a:r>
              <a:rPr lang="en-US" dirty="0" err="1"/>
              <a:t>rida</a:t>
            </a:r>
            <a:r>
              <a:rPr lang="en-US" dirty="0"/>
              <a:t> pole </a:t>
            </a:r>
            <a:r>
              <a:rPr lang="en-US" dirty="0" err="1"/>
              <a:t>alati</a:t>
            </a:r>
            <a:r>
              <a:rPr lang="en-US" dirty="0"/>
              <a:t> </a:t>
            </a:r>
            <a:r>
              <a:rPr lang="en-US" dirty="0" err="1"/>
              <a:t>vaja</a:t>
            </a:r>
            <a:r>
              <a:rPr lang="en-US" dirty="0"/>
              <a:t> </a:t>
            </a:r>
            <a:r>
              <a:rPr lang="en-US" dirty="0" err="1"/>
              <a:t>kasutada</a:t>
            </a:r>
            <a:endParaRPr lang="en-US" dirty="0"/>
          </a:p>
        </p:txBody>
      </p:sp>
      <p:pic>
        <p:nvPicPr>
          <p:cNvPr id="4" name="Pilt 3"/>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41948" y="5594695"/>
            <a:ext cx="2879558" cy="821243"/>
          </a:xfrm>
          <a:prstGeom prst="rect">
            <a:avLst/>
          </a:prstGeom>
        </p:spPr>
      </p:pic>
    </p:spTree>
    <p:extLst>
      <p:ext uri="{BB962C8B-B14F-4D97-AF65-F5344CB8AC3E}">
        <p14:creationId xmlns:p14="http://schemas.microsoft.com/office/powerpoint/2010/main" val="2460695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itelslaid_Halliga">
    <p:bg>
      <p:bgPr>
        <a:solidFill>
          <a:schemeClr val="accent5"/>
        </a:solidFill>
        <a:effectLst/>
      </p:bgPr>
    </p:bg>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E4E0E319-FFBE-47D0-95D5-D04D29C13522}"/>
              </a:ext>
            </a:extLst>
          </p:cNvPr>
          <p:cNvSpPr>
            <a:spLocks noGrp="1"/>
          </p:cNvSpPr>
          <p:nvPr>
            <p:ph type="ctrTitle" hasCustomPrompt="1"/>
          </p:nvPr>
        </p:nvSpPr>
        <p:spPr>
          <a:xfrm>
            <a:off x="771524" y="771524"/>
            <a:ext cx="10036175" cy="930277"/>
          </a:xfrm>
        </p:spPr>
        <p:txBody>
          <a:bodyPr anchor="t" anchorCtr="0"/>
          <a:lstStyle>
            <a:lvl1pPr algn="l">
              <a:defRPr sz="5100">
                <a:solidFill>
                  <a:schemeClr val="bg1"/>
                </a:solidFill>
              </a:defRPr>
            </a:lvl1pPr>
          </a:lstStyle>
          <a:p>
            <a:r>
              <a:rPr lang="en-US" dirty="0" err="1"/>
              <a:t>Tiitelleht</a:t>
            </a:r>
            <a:r>
              <a:rPr lang="en-US" dirty="0"/>
              <a:t>. </a:t>
            </a:r>
            <a:r>
              <a:rPr lang="en-US" dirty="0" err="1"/>
              <a:t>Halli</a:t>
            </a:r>
            <a:r>
              <a:rPr lang="en-US" dirty="0"/>
              <a:t> </a:t>
            </a:r>
            <a:r>
              <a:rPr lang="en-US" dirty="0" err="1"/>
              <a:t>taustaga</a:t>
            </a:r>
            <a:endParaRPr lang="en-US" dirty="0"/>
          </a:p>
        </p:txBody>
      </p:sp>
      <p:sp>
        <p:nvSpPr>
          <p:cNvPr id="3" name="Alapealkiri 2">
            <a:extLst>
              <a:ext uri="{FF2B5EF4-FFF2-40B4-BE49-F238E27FC236}">
                <a16:creationId xmlns:a16="http://schemas.microsoft.com/office/drawing/2014/main" id="{D5B7C995-8638-431B-8976-87A5DB5DFB42}"/>
              </a:ext>
            </a:extLst>
          </p:cNvPr>
          <p:cNvSpPr>
            <a:spLocks noGrp="1"/>
          </p:cNvSpPr>
          <p:nvPr>
            <p:ph type="subTitle" idx="1" hasCustomPrompt="1"/>
          </p:nvPr>
        </p:nvSpPr>
        <p:spPr>
          <a:xfrm>
            <a:off x="771524" y="3428999"/>
            <a:ext cx="5172076" cy="1550987"/>
          </a:xfrm>
        </p:spPr>
        <p:txBody>
          <a:bodyPr/>
          <a:lstStyle>
            <a:lvl1pPr marL="0" indent="0" algn="l">
              <a:lnSpc>
                <a:spcPct val="100000"/>
              </a:lnSpc>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a:t>Alampealkiri</a:t>
            </a:r>
            <a:r>
              <a:rPr lang="en-US" dirty="0"/>
              <a:t>. Seda </a:t>
            </a:r>
            <a:r>
              <a:rPr lang="en-US" dirty="0" err="1"/>
              <a:t>rida</a:t>
            </a:r>
            <a:r>
              <a:rPr lang="en-US" dirty="0"/>
              <a:t> pole </a:t>
            </a:r>
            <a:r>
              <a:rPr lang="en-US" dirty="0" err="1"/>
              <a:t>alati</a:t>
            </a:r>
            <a:r>
              <a:rPr lang="en-US" dirty="0"/>
              <a:t> </a:t>
            </a:r>
            <a:r>
              <a:rPr lang="en-US" dirty="0" err="1"/>
              <a:t>vaja</a:t>
            </a:r>
            <a:r>
              <a:rPr lang="en-US" dirty="0"/>
              <a:t> </a:t>
            </a:r>
            <a:r>
              <a:rPr lang="en-US" dirty="0" err="1"/>
              <a:t>kasutada</a:t>
            </a:r>
            <a:endParaRPr lang="en-US" dirty="0"/>
          </a:p>
        </p:txBody>
      </p:sp>
      <p:pic>
        <p:nvPicPr>
          <p:cNvPr id="5" name="Pilt 4"/>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41947" y="5518484"/>
            <a:ext cx="3146785" cy="897455"/>
          </a:xfrm>
          <a:prstGeom prst="rect">
            <a:avLst/>
          </a:prstGeom>
        </p:spPr>
      </p:pic>
    </p:spTree>
    <p:extLst>
      <p:ext uri="{BB962C8B-B14F-4D97-AF65-F5344CB8AC3E}">
        <p14:creationId xmlns:p14="http://schemas.microsoft.com/office/powerpoint/2010/main" val="766327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Tiitelslaid_Rohelisega">
    <p:bg>
      <p:bgPr>
        <a:solidFill>
          <a:schemeClr val="accent3"/>
        </a:solidFill>
        <a:effectLst/>
      </p:bgPr>
    </p:bg>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E4E0E319-FFBE-47D0-95D5-D04D29C13522}"/>
              </a:ext>
            </a:extLst>
          </p:cNvPr>
          <p:cNvSpPr>
            <a:spLocks noGrp="1"/>
          </p:cNvSpPr>
          <p:nvPr>
            <p:ph type="ctrTitle" hasCustomPrompt="1"/>
          </p:nvPr>
        </p:nvSpPr>
        <p:spPr>
          <a:xfrm>
            <a:off x="771524" y="771524"/>
            <a:ext cx="10036175" cy="930277"/>
          </a:xfrm>
        </p:spPr>
        <p:txBody>
          <a:bodyPr anchor="t" anchorCtr="0"/>
          <a:lstStyle>
            <a:lvl1pPr algn="l">
              <a:defRPr sz="5100">
                <a:solidFill>
                  <a:schemeClr val="bg1"/>
                </a:solidFill>
              </a:defRPr>
            </a:lvl1pPr>
          </a:lstStyle>
          <a:p>
            <a:r>
              <a:rPr lang="en-US" dirty="0" err="1"/>
              <a:t>Tiitelleht</a:t>
            </a:r>
            <a:r>
              <a:rPr lang="en-US" dirty="0"/>
              <a:t>. </a:t>
            </a:r>
            <a:r>
              <a:rPr lang="en-US" dirty="0" err="1"/>
              <a:t>Rohelise</a:t>
            </a:r>
            <a:r>
              <a:rPr lang="en-US" dirty="0"/>
              <a:t> </a:t>
            </a:r>
            <a:r>
              <a:rPr lang="en-US" dirty="0" err="1"/>
              <a:t>taustaga</a:t>
            </a:r>
            <a:endParaRPr lang="en-US" dirty="0"/>
          </a:p>
        </p:txBody>
      </p:sp>
      <p:sp>
        <p:nvSpPr>
          <p:cNvPr id="3" name="Alapealkiri 2">
            <a:extLst>
              <a:ext uri="{FF2B5EF4-FFF2-40B4-BE49-F238E27FC236}">
                <a16:creationId xmlns:a16="http://schemas.microsoft.com/office/drawing/2014/main" id="{D5B7C995-8638-431B-8976-87A5DB5DFB42}"/>
              </a:ext>
            </a:extLst>
          </p:cNvPr>
          <p:cNvSpPr>
            <a:spLocks noGrp="1"/>
          </p:cNvSpPr>
          <p:nvPr>
            <p:ph type="subTitle" idx="1" hasCustomPrompt="1"/>
          </p:nvPr>
        </p:nvSpPr>
        <p:spPr>
          <a:xfrm>
            <a:off x="771524" y="3428999"/>
            <a:ext cx="5172076" cy="1550987"/>
          </a:xfrm>
        </p:spPr>
        <p:txBody>
          <a:bodyPr/>
          <a:lstStyle>
            <a:lvl1pPr marL="0" indent="0" algn="l">
              <a:lnSpc>
                <a:spcPct val="100000"/>
              </a:lnSpc>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a:t>Alampealkiri</a:t>
            </a:r>
            <a:r>
              <a:rPr lang="en-US" dirty="0"/>
              <a:t>. Seda </a:t>
            </a:r>
            <a:r>
              <a:rPr lang="en-US" dirty="0" err="1"/>
              <a:t>rida</a:t>
            </a:r>
            <a:r>
              <a:rPr lang="en-US" dirty="0"/>
              <a:t> pole </a:t>
            </a:r>
            <a:r>
              <a:rPr lang="en-US" dirty="0" err="1"/>
              <a:t>alati</a:t>
            </a:r>
            <a:r>
              <a:rPr lang="en-US" dirty="0"/>
              <a:t> </a:t>
            </a:r>
            <a:r>
              <a:rPr lang="en-US" dirty="0" err="1"/>
              <a:t>vaja</a:t>
            </a:r>
            <a:r>
              <a:rPr lang="en-US" dirty="0"/>
              <a:t> </a:t>
            </a:r>
            <a:r>
              <a:rPr lang="en-US" dirty="0" err="1"/>
              <a:t>kasutada</a:t>
            </a:r>
            <a:endParaRPr lang="en-US" dirty="0"/>
          </a:p>
        </p:txBody>
      </p:sp>
      <p:pic>
        <p:nvPicPr>
          <p:cNvPr id="5" name="Pilt 4"/>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41947" y="5358063"/>
            <a:ext cx="3709276" cy="1057876"/>
          </a:xfrm>
          <a:prstGeom prst="rect">
            <a:avLst/>
          </a:prstGeom>
        </p:spPr>
      </p:pic>
    </p:spTree>
    <p:extLst>
      <p:ext uri="{BB962C8B-B14F-4D97-AF65-F5344CB8AC3E}">
        <p14:creationId xmlns:p14="http://schemas.microsoft.com/office/powerpoint/2010/main" val="3297398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itelslaid_Kollasega">
    <p:bg>
      <p:bgPr>
        <a:solidFill>
          <a:schemeClr val="accent4"/>
        </a:solidFill>
        <a:effectLst/>
      </p:bgPr>
    </p:bg>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E4E0E319-FFBE-47D0-95D5-D04D29C13522}"/>
              </a:ext>
            </a:extLst>
          </p:cNvPr>
          <p:cNvSpPr>
            <a:spLocks noGrp="1"/>
          </p:cNvSpPr>
          <p:nvPr>
            <p:ph type="ctrTitle" hasCustomPrompt="1"/>
          </p:nvPr>
        </p:nvSpPr>
        <p:spPr>
          <a:xfrm>
            <a:off x="771524" y="771524"/>
            <a:ext cx="10036175" cy="930277"/>
          </a:xfrm>
        </p:spPr>
        <p:txBody>
          <a:bodyPr anchor="t" anchorCtr="0"/>
          <a:lstStyle>
            <a:lvl1pPr algn="l">
              <a:defRPr sz="5100">
                <a:solidFill>
                  <a:schemeClr val="bg1"/>
                </a:solidFill>
              </a:defRPr>
            </a:lvl1pPr>
          </a:lstStyle>
          <a:p>
            <a:r>
              <a:rPr lang="en-US" dirty="0" err="1"/>
              <a:t>Tiitelleht</a:t>
            </a:r>
            <a:r>
              <a:rPr lang="en-US" dirty="0"/>
              <a:t>. </a:t>
            </a:r>
            <a:r>
              <a:rPr lang="en-US" dirty="0" err="1"/>
              <a:t>Kollase</a:t>
            </a:r>
            <a:r>
              <a:rPr lang="en-US" dirty="0"/>
              <a:t> </a:t>
            </a:r>
            <a:r>
              <a:rPr lang="en-US" dirty="0" err="1"/>
              <a:t>taustaga</a:t>
            </a:r>
            <a:endParaRPr lang="en-US" dirty="0"/>
          </a:p>
        </p:txBody>
      </p:sp>
      <p:sp>
        <p:nvSpPr>
          <p:cNvPr id="3" name="Alapealkiri 2">
            <a:extLst>
              <a:ext uri="{FF2B5EF4-FFF2-40B4-BE49-F238E27FC236}">
                <a16:creationId xmlns:a16="http://schemas.microsoft.com/office/drawing/2014/main" id="{D5B7C995-8638-431B-8976-87A5DB5DFB42}"/>
              </a:ext>
            </a:extLst>
          </p:cNvPr>
          <p:cNvSpPr>
            <a:spLocks noGrp="1"/>
          </p:cNvSpPr>
          <p:nvPr>
            <p:ph type="subTitle" idx="1" hasCustomPrompt="1"/>
          </p:nvPr>
        </p:nvSpPr>
        <p:spPr>
          <a:xfrm>
            <a:off x="771524" y="3428999"/>
            <a:ext cx="5172076" cy="1550987"/>
          </a:xfrm>
        </p:spPr>
        <p:txBody>
          <a:bodyPr/>
          <a:lstStyle>
            <a:lvl1pPr marL="0" indent="0" algn="l">
              <a:lnSpc>
                <a:spcPct val="100000"/>
              </a:lnSpc>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a:t>Alampealkiri</a:t>
            </a:r>
            <a:r>
              <a:rPr lang="en-US" dirty="0"/>
              <a:t>. Seda </a:t>
            </a:r>
            <a:r>
              <a:rPr lang="en-US" dirty="0" err="1"/>
              <a:t>rida</a:t>
            </a:r>
            <a:r>
              <a:rPr lang="en-US" dirty="0"/>
              <a:t> pole </a:t>
            </a:r>
            <a:r>
              <a:rPr lang="en-US" dirty="0" err="1"/>
              <a:t>alati</a:t>
            </a:r>
            <a:r>
              <a:rPr lang="en-US" dirty="0"/>
              <a:t> </a:t>
            </a:r>
            <a:r>
              <a:rPr lang="en-US" dirty="0" err="1"/>
              <a:t>vaja</a:t>
            </a:r>
            <a:r>
              <a:rPr lang="en-US" dirty="0"/>
              <a:t> </a:t>
            </a:r>
            <a:r>
              <a:rPr lang="en-US" dirty="0" err="1"/>
              <a:t>kasutada</a:t>
            </a:r>
            <a:endParaRPr lang="en-US" dirty="0"/>
          </a:p>
        </p:txBody>
      </p:sp>
      <p:pic>
        <p:nvPicPr>
          <p:cNvPr id="5" name="Pilt 4"/>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41947" y="5470358"/>
            <a:ext cx="3315531" cy="945581"/>
          </a:xfrm>
          <a:prstGeom prst="rect">
            <a:avLst/>
          </a:prstGeom>
        </p:spPr>
      </p:pic>
    </p:spTree>
    <p:extLst>
      <p:ext uri="{BB962C8B-B14F-4D97-AF65-F5344CB8AC3E}">
        <p14:creationId xmlns:p14="http://schemas.microsoft.com/office/powerpoint/2010/main" val="2800107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4_Tiitelslaid_Punasega">
    <p:bg>
      <p:bgPr>
        <a:solidFill>
          <a:schemeClr val="accent2"/>
        </a:solidFill>
        <a:effectLst/>
      </p:bgPr>
    </p:bg>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E4E0E319-FFBE-47D0-95D5-D04D29C13522}"/>
              </a:ext>
            </a:extLst>
          </p:cNvPr>
          <p:cNvSpPr>
            <a:spLocks noGrp="1"/>
          </p:cNvSpPr>
          <p:nvPr>
            <p:ph type="ctrTitle" hasCustomPrompt="1"/>
          </p:nvPr>
        </p:nvSpPr>
        <p:spPr>
          <a:xfrm>
            <a:off x="771524" y="771524"/>
            <a:ext cx="10036175" cy="930277"/>
          </a:xfrm>
        </p:spPr>
        <p:txBody>
          <a:bodyPr anchor="t" anchorCtr="0"/>
          <a:lstStyle>
            <a:lvl1pPr algn="l">
              <a:defRPr sz="5100">
                <a:solidFill>
                  <a:schemeClr val="bg1"/>
                </a:solidFill>
              </a:defRPr>
            </a:lvl1pPr>
          </a:lstStyle>
          <a:p>
            <a:r>
              <a:rPr lang="en-US" dirty="0" err="1"/>
              <a:t>Tiitelleht</a:t>
            </a:r>
            <a:r>
              <a:rPr lang="en-US" dirty="0"/>
              <a:t>. </a:t>
            </a:r>
            <a:r>
              <a:rPr lang="en-US" dirty="0" err="1"/>
              <a:t>Punase</a:t>
            </a:r>
            <a:r>
              <a:rPr lang="en-US" dirty="0"/>
              <a:t> </a:t>
            </a:r>
            <a:r>
              <a:rPr lang="en-US" dirty="0" err="1"/>
              <a:t>taustaga</a:t>
            </a:r>
            <a:endParaRPr lang="en-US" dirty="0"/>
          </a:p>
        </p:txBody>
      </p:sp>
      <p:sp>
        <p:nvSpPr>
          <p:cNvPr id="3" name="Alapealkiri 2">
            <a:extLst>
              <a:ext uri="{FF2B5EF4-FFF2-40B4-BE49-F238E27FC236}">
                <a16:creationId xmlns:a16="http://schemas.microsoft.com/office/drawing/2014/main" id="{D5B7C995-8638-431B-8976-87A5DB5DFB42}"/>
              </a:ext>
            </a:extLst>
          </p:cNvPr>
          <p:cNvSpPr>
            <a:spLocks noGrp="1"/>
          </p:cNvSpPr>
          <p:nvPr>
            <p:ph type="subTitle" idx="1" hasCustomPrompt="1"/>
          </p:nvPr>
        </p:nvSpPr>
        <p:spPr>
          <a:xfrm>
            <a:off x="771524" y="3428999"/>
            <a:ext cx="5172076" cy="1550987"/>
          </a:xfrm>
        </p:spPr>
        <p:txBody>
          <a:bodyPr/>
          <a:lstStyle>
            <a:lvl1pPr marL="0" indent="0" algn="l">
              <a:lnSpc>
                <a:spcPct val="100000"/>
              </a:lnSpc>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a:t>Alampealkiri</a:t>
            </a:r>
            <a:r>
              <a:rPr lang="en-US" dirty="0"/>
              <a:t>. Seda </a:t>
            </a:r>
            <a:r>
              <a:rPr lang="en-US" dirty="0" err="1"/>
              <a:t>rida</a:t>
            </a:r>
            <a:r>
              <a:rPr lang="en-US" dirty="0"/>
              <a:t> pole </a:t>
            </a:r>
            <a:r>
              <a:rPr lang="en-US" dirty="0" err="1"/>
              <a:t>alati</a:t>
            </a:r>
            <a:r>
              <a:rPr lang="en-US" dirty="0"/>
              <a:t> </a:t>
            </a:r>
            <a:r>
              <a:rPr lang="en-US" dirty="0" err="1"/>
              <a:t>vaja</a:t>
            </a:r>
            <a:r>
              <a:rPr lang="en-US" dirty="0"/>
              <a:t> </a:t>
            </a:r>
            <a:r>
              <a:rPr lang="en-US" dirty="0" err="1"/>
              <a:t>kasutada</a:t>
            </a:r>
            <a:endParaRPr lang="en-US" dirty="0"/>
          </a:p>
        </p:txBody>
      </p:sp>
      <p:pic>
        <p:nvPicPr>
          <p:cNvPr id="5" name="Pilt 4"/>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41947" y="5494421"/>
            <a:ext cx="3231158" cy="921518"/>
          </a:xfrm>
          <a:prstGeom prst="rect">
            <a:avLst/>
          </a:prstGeom>
        </p:spPr>
      </p:pic>
    </p:spTree>
    <p:extLst>
      <p:ext uri="{BB962C8B-B14F-4D97-AF65-F5344CB8AC3E}">
        <p14:creationId xmlns:p14="http://schemas.microsoft.com/office/powerpoint/2010/main" val="1771583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itelslaid_Fotoga">
    <p:bg>
      <p:bgPr>
        <a:solidFill>
          <a:schemeClr val="tx1"/>
        </a:solidFill>
        <a:effectLst/>
      </p:bgPr>
    </p:bg>
    <p:spTree>
      <p:nvGrpSpPr>
        <p:cNvPr id="1" name=""/>
        <p:cNvGrpSpPr/>
        <p:nvPr/>
      </p:nvGrpSpPr>
      <p:grpSpPr>
        <a:xfrm>
          <a:off x="0" y="0"/>
          <a:ext cx="0" cy="0"/>
          <a:chOff x="0" y="0"/>
          <a:chExt cx="0" cy="0"/>
        </a:xfrm>
      </p:grpSpPr>
      <p:sp>
        <p:nvSpPr>
          <p:cNvPr id="6" name="Pildi kohatäide 5">
            <a:extLst>
              <a:ext uri="{FF2B5EF4-FFF2-40B4-BE49-F238E27FC236}">
                <a16:creationId xmlns:a16="http://schemas.microsoft.com/office/drawing/2014/main" id="{ACACD6EB-E413-418C-8F02-E19C6AD2031F}"/>
              </a:ext>
            </a:extLst>
          </p:cNvPr>
          <p:cNvSpPr>
            <a:spLocks noGrp="1"/>
          </p:cNvSpPr>
          <p:nvPr>
            <p:ph type="pic" sz="quarter" idx="10" hasCustomPrompt="1"/>
          </p:nvPr>
        </p:nvSpPr>
        <p:spPr>
          <a:xfrm>
            <a:off x="0" y="0"/>
            <a:ext cx="12192000" cy="6858000"/>
          </a:xfrm>
        </p:spPr>
        <p:txBody>
          <a:bodyPr anchor="ctr"/>
          <a:lstStyle>
            <a:lvl1pPr algn="ctr">
              <a:defRPr>
                <a:solidFill>
                  <a:schemeClr val="bg1"/>
                </a:solidFill>
              </a:defRPr>
            </a:lvl1pPr>
          </a:lstStyle>
          <a:p>
            <a:r>
              <a:rPr lang="en-US" dirty="0"/>
              <a:t>Click to add image</a:t>
            </a:r>
          </a:p>
        </p:txBody>
      </p:sp>
      <p:sp>
        <p:nvSpPr>
          <p:cNvPr id="2" name="Pealkiri 1">
            <a:extLst>
              <a:ext uri="{FF2B5EF4-FFF2-40B4-BE49-F238E27FC236}">
                <a16:creationId xmlns:a16="http://schemas.microsoft.com/office/drawing/2014/main" id="{E4E0E319-FFBE-47D0-95D5-D04D29C13522}"/>
              </a:ext>
            </a:extLst>
          </p:cNvPr>
          <p:cNvSpPr>
            <a:spLocks noGrp="1"/>
          </p:cNvSpPr>
          <p:nvPr>
            <p:ph type="ctrTitle" hasCustomPrompt="1"/>
          </p:nvPr>
        </p:nvSpPr>
        <p:spPr>
          <a:xfrm>
            <a:off x="771524" y="771524"/>
            <a:ext cx="10036175" cy="930277"/>
          </a:xfrm>
        </p:spPr>
        <p:txBody>
          <a:bodyPr anchor="t" anchorCtr="0"/>
          <a:lstStyle>
            <a:lvl1pPr algn="l">
              <a:defRPr sz="5100">
                <a:solidFill>
                  <a:schemeClr val="bg1"/>
                </a:solidFill>
              </a:defRPr>
            </a:lvl1pPr>
          </a:lstStyle>
          <a:p>
            <a:r>
              <a:rPr lang="en-US" dirty="0" err="1"/>
              <a:t>Tiitelleht</a:t>
            </a:r>
            <a:r>
              <a:rPr lang="en-US" dirty="0"/>
              <a:t>. </a:t>
            </a:r>
            <a:r>
              <a:rPr lang="et-EE" dirty="0"/>
              <a:t>Musta</a:t>
            </a:r>
            <a:r>
              <a:rPr lang="en-US" dirty="0"/>
              <a:t> </a:t>
            </a:r>
            <a:r>
              <a:rPr lang="en-US" dirty="0" err="1"/>
              <a:t>taustaga</a:t>
            </a:r>
            <a:endParaRPr lang="en-US" dirty="0"/>
          </a:p>
        </p:txBody>
      </p:sp>
      <p:pic>
        <p:nvPicPr>
          <p:cNvPr id="5" name="Pilt 4"/>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41947" y="5358063"/>
            <a:ext cx="3709276" cy="1057876"/>
          </a:xfrm>
          <a:prstGeom prst="rect">
            <a:avLst/>
          </a:prstGeom>
        </p:spPr>
      </p:pic>
    </p:spTree>
    <p:extLst>
      <p:ext uri="{BB962C8B-B14F-4D97-AF65-F5344CB8AC3E}">
        <p14:creationId xmlns:p14="http://schemas.microsoft.com/office/powerpoint/2010/main" val="3686143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Tiitelslaid_Mustriga">
    <p:bg>
      <p:bgPr>
        <a:solidFill>
          <a:schemeClr val="bg1"/>
        </a:solidFill>
        <a:effectLst/>
      </p:bgPr>
    </p:bg>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E4E0E319-FFBE-47D0-95D5-D04D29C13522}"/>
              </a:ext>
            </a:extLst>
          </p:cNvPr>
          <p:cNvSpPr>
            <a:spLocks noGrp="1"/>
          </p:cNvSpPr>
          <p:nvPr>
            <p:ph type="ctrTitle" hasCustomPrompt="1"/>
          </p:nvPr>
        </p:nvSpPr>
        <p:spPr>
          <a:xfrm>
            <a:off x="771525" y="771524"/>
            <a:ext cx="4781550" cy="930277"/>
          </a:xfrm>
        </p:spPr>
        <p:txBody>
          <a:bodyPr anchor="t" anchorCtr="0"/>
          <a:lstStyle>
            <a:lvl1pPr algn="l">
              <a:defRPr sz="2800">
                <a:solidFill>
                  <a:schemeClr val="accent1"/>
                </a:solidFill>
              </a:defRPr>
            </a:lvl1pPr>
          </a:lstStyle>
          <a:p>
            <a:r>
              <a:rPr lang="fi-FI" dirty="0" err="1"/>
              <a:t>Tiitelleht</a:t>
            </a:r>
            <a:r>
              <a:rPr lang="fi-FI" dirty="0"/>
              <a:t>. </a:t>
            </a:r>
            <a:r>
              <a:rPr lang="fi-FI" dirty="0" err="1"/>
              <a:t>Mustritaustaga</a:t>
            </a:r>
            <a:r>
              <a:rPr lang="fi-FI" dirty="0"/>
              <a:t>, </a:t>
            </a:r>
            <a:r>
              <a:rPr lang="fi-FI" dirty="0" err="1"/>
              <a:t>Sel</a:t>
            </a:r>
            <a:r>
              <a:rPr lang="fi-FI" dirty="0"/>
              <a:t>  </a:t>
            </a:r>
            <a:r>
              <a:rPr lang="fi-FI" dirty="0" err="1"/>
              <a:t>juhul</a:t>
            </a:r>
            <a:r>
              <a:rPr lang="fi-FI" dirty="0"/>
              <a:t> on </a:t>
            </a:r>
            <a:r>
              <a:rPr lang="fi-FI" dirty="0" err="1"/>
              <a:t>pealkiri</a:t>
            </a:r>
            <a:r>
              <a:rPr lang="fi-FI" dirty="0"/>
              <a:t> </a:t>
            </a:r>
            <a:r>
              <a:rPr lang="fi-FI" dirty="0" err="1"/>
              <a:t>väiksem</a:t>
            </a:r>
            <a:endParaRPr lang="en-US" dirty="0"/>
          </a:p>
        </p:txBody>
      </p:sp>
      <p:pic>
        <p:nvPicPr>
          <p:cNvPr id="21" name="Pilt 20">
            <a:extLst>
              <a:ext uri="{FF2B5EF4-FFF2-40B4-BE49-F238E27FC236}">
                <a16:creationId xmlns:a16="http://schemas.microsoft.com/office/drawing/2014/main" id="{CCCDF00E-96BF-4014-AC91-37CB184773F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05525" y="0"/>
            <a:ext cx="6096000" cy="6616762"/>
          </a:xfrm>
          <a:prstGeom prst="rect">
            <a:avLst/>
          </a:prstGeom>
        </p:spPr>
      </p:pic>
      <p:pic>
        <p:nvPicPr>
          <p:cNvPr id="5" name="Pilt 4"/>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771525" y="5595124"/>
            <a:ext cx="3174833" cy="907601"/>
          </a:xfrm>
          <a:prstGeom prst="rect">
            <a:avLst/>
          </a:prstGeom>
        </p:spPr>
      </p:pic>
    </p:spTree>
    <p:extLst>
      <p:ext uri="{BB962C8B-B14F-4D97-AF65-F5344CB8AC3E}">
        <p14:creationId xmlns:p14="http://schemas.microsoft.com/office/powerpoint/2010/main" val="1800719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ealkiri ja sisu">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23381020-7BFD-49ED-B5A5-430ECDD648C3}"/>
              </a:ext>
            </a:extLst>
          </p:cNvPr>
          <p:cNvSpPr>
            <a:spLocks noGrp="1"/>
          </p:cNvSpPr>
          <p:nvPr>
            <p:ph type="title" hasCustomPrompt="1"/>
          </p:nvPr>
        </p:nvSpPr>
        <p:spPr>
          <a:xfrm>
            <a:off x="771524" y="771524"/>
            <a:ext cx="10715625" cy="964407"/>
          </a:xfrm>
        </p:spPr>
        <p:txBody>
          <a:bodyPr/>
          <a:lstStyle>
            <a:lvl1pPr>
              <a:defRPr/>
            </a:lvl1pPr>
          </a:lstStyle>
          <a:p>
            <a:r>
              <a:rPr lang="en-US" dirty="0" err="1"/>
              <a:t>Selline</a:t>
            </a:r>
            <a:r>
              <a:rPr lang="en-US" dirty="0"/>
              <a:t> on </a:t>
            </a:r>
            <a:r>
              <a:rPr lang="en-US" dirty="0" err="1"/>
              <a:t>tektiga</a:t>
            </a:r>
            <a:r>
              <a:rPr lang="en-US" dirty="0"/>
              <a:t> </a:t>
            </a:r>
            <a:r>
              <a:rPr lang="en-US" dirty="0" err="1"/>
              <a:t>lehekülg</a:t>
            </a:r>
            <a:endParaRPr lang="en-US" dirty="0"/>
          </a:p>
        </p:txBody>
      </p:sp>
      <p:sp>
        <p:nvSpPr>
          <p:cNvPr id="6" name="Slaidinumbri kohatäide 5">
            <a:extLst>
              <a:ext uri="{FF2B5EF4-FFF2-40B4-BE49-F238E27FC236}">
                <a16:creationId xmlns:a16="http://schemas.microsoft.com/office/drawing/2014/main" id="{7B871770-08E3-4784-AE05-838735A7385D}"/>
              </a:ext>
            </a:extLst>
          </p:cNvPr>
          <p:cNvSpPr>
            <a:spLocks noGrp="1"/>
          </p:cNvSpPr>
          <p:nvPr>
            <p:ph type="sldNum" sz="quarter" idx="12"/>
          </p:nvPr>
        </p:nvSpPr>
        <p:spPr/>
        <p:txBody>
          <a:bodyPr/>
          <a:lstStyle/>
          <a:p>
            <a:fld id="{CDC100B9-F1AC-4BEB-8655-57D0A3575FDC}" type="slidenum">
              <a:rPr lang="en-US" smtClean="0"/>
              <a:t>‹#›</a:t>
            </a:fld>
            <a:endParaRPr lang="en-US" dirty="0"/>
          </a:p>
        </p:txBody>
      </p:sp>
      <p:sp>
        <p:nvSpPr>
          <p:cNvPr id="5" name="Sisu kohatäide 4">
            <a:extLst>
              <a:ext uri="{FF2B5EF4-FFF2-40B4-BE49-F238E27FC236}">
                <a16:creationId xmlns:a16="http://schemas.microsoft.com/office/drawing/2014/main" id="{7B0F8FF1-DA66-427A-8E30-D0AF8EE52A8F}"/>
              </a:ext>
            </a:extLst>
          </p:cNvPr>
          <p:cNvSpPr>
            <a:spLocks noGrp="1"/>
          </p:cNvSpPr>
          <p:nvPr>
            <p:ph sz="quarter" idx="13"/>
          </p:nvPr>
        </p:nvSpPr>
        <p:spPr>
          <a:xfrm>
            <a:off x="770394" y="2013665"/>
            <a:ext cx="10715624" cy="4072811"/>
          </a:xfrm>
        </p:spPr>
        <p:txBody>
          <a:bodyPr/>
          <a:lstStyle>
            <a:lvl1pPr>
              <a:defRPr sz="2400"/>
            </a:lvl1pPr>
            <a:lvl2pPr>
              <a:defRPr sz="2400"/>
            </a:lvl2pPr>
            <a:lvl3pPr>
              <a:defRPr sz="2400"/>
            </a:lvl3pPr>
            <a:lvl4pPr>
              <a:defRPr sz="2400"/>
            </a:lvl4pPr>
            <a:lvl5pPr>
              <a:defRPr sz="2400"/>
            </a:lvl5pPr>
          </a:lstStyle>
          <a:p>
            <a:pPr lvl="0"/>
            <a:r>
              <a:rPr lang="et-EE" dirty="0"/>
              <a:t>Redigeerige juhteksemplari tekstilaade</a:t>
            </a:r>
          </a:p>
          <a:p>
            <a:pPr lvl="1"/>
            <a:r>
              <a:rPr lang="et-EE" dirty="0"/>
              <a:t>Teine tase</a:t>
            </a:r>
          </a:p>
          <a:p>
            <a:pPr lvl="2"/>
            <a:r>
              <a:rPr lang="et-EE" dirty="0"/>
              <a:t>Kolmas tase</a:t>
            </a:r>
          </a:p>
          <a:p>
            <a:pPr lvl="3"/>
            <a:r>
              <a:rPr lang="et-EE" dirty="0"/>
              <a:t>Neljas tase</a:t>
            </a:r>
          </a:p>
          <a:p>
            <a:pPr lvl="4"/>
            <a:r>
              <a:rPr lang="et-EE" dirty="0"/>
              <a:t>Viies tase</a:t>
            </a:r>
            <a:endParaRPr lang="en-US" dirty="0"/>
          </a:p>
        </p:txBody>
      </p:sp>
      <p:pic>
        <p:nvPicPr>
          <p:cNvPr id="3" name="Pilt 2"/>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70394" y="6168231"/>
            <a:ext cx="1282994" cy="366775"/>
          </a:xfrm>
          <a:prstGeom prst="rect">
            <a:avLst/>
          </a:prstGeom>
        </p:spPr>
      </p:pic>
    </p:spTree>
    <p:extLst>
      <p:ext uri="{BB962C8B-B14F-4D97-AF65-F5344CB8AC3E}">
        <p14:creationId xmlns:p14="http://schemas.microsoft.com/office/powerpoint/2010/main" val="3632059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FinalSlide">
    <p:bg>
      <p:bgPr>
        <a:solidFill>
          <a:schemeClr val="accent1"/>
        </a:solidFill>
        <a:effectLst/>
      </p:bgPr>
    </p:bg>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E4E0E319-FFBE-47D0-95D5-D04D29C13522}"/>
              </a:ext>
            </a:extLst>
          </p:cNvPr>
          <p:cNvSpPr>
            <a:spLocks noGrp="1"/>
          </p:cNvSpPr>
          <p:nvPr>
            <p:ph type="ctrTitle" hasCustomPrompt="1"/>
          </p:nvPr>
        </p:nvSpPr>
        <p:spPr>
          <a:xfrm>
            <a:off x="771524" y="771524"/>
            <a:ext cx="10036175" cy="930277"/>
          </a:xfrm>
        </p:spPr>
        <p:txBody>
          <a:bodyPr anchor="t" anchorCtr="0"/>
          <a:lstStyle>
            <a:lvl1pPr algn="l">
              <a:defRPr sz="5100">
                <a:solidFill>
                  <a:schemeClr val="bg1"/>
                </a:solidFill>
              </a:defRPr>
            </a:lvl1pPr>
          </a:lstStyle>
          <a:p>
            <a:r>
              <a:rPr lang="en-US" spc="-5" dirty="0" err="1"/>
              <a:t>Ai</a:t>
            </a:r>
            <a:r>
              <a:rPr lang="en-US" dirty="0" err="1"/>
              <a:t>t</a:t>
            </a:r>
            <a:r>
              <a:rPr lang="en-US" spc="-5" dirty="0" err="1"/>
              <a:t>ä</a:t>
            </a:r>
            <a:r>
              <a:rPr lang="en-US" spc="-170" dirty="0" err="1"/>
              <a:t>h</a:t>
            </a:r>
            <a:r>
              <a:rPr lang="en-US" spc="-5" dirty="0"/>
              <a:t>!</a:t>
            </a:r>
            <a:endParaRPr lang="en-US" dirty="0"/>
          </a:p>
        </p:txBody>
      </p:sp>
      <p:sp>
        <p:nvSpPr>
          <p:cNvPr id="3" name="Alapealkiri 2">
            <a:extLst>
              <a:ext uri="{FF2B5EF4-FFF2-40B4-BE49-F238E27FC236}">
                <a16:creationId xmlns:a16="http://schemas.microsoft.com/office/drawing/2014/main" id="{D5B7C995-8638-431B-8976-87A5DB5DFB42}"/>
              </a:ext>
            </a:extLst>
          </p:cNvPr>
          <p:cNvSpPr>
            <a:spLocks noGrp="1"/>
          </p:cNvSpPr>
          <p:nvPr>
            <p:ph type="subTitle" idx="1" hasCustomPrompt="1"/>
          </p:nvPr>
        </p:nvSpPr>
        <p:spPr>
          <a:xfrm>
            <a:off x="6096000" y="5221480"/>
            <a:ext cx="6096000" cy="1636520"/>
          </a:xfrm>
        </p:spPr>
        <p:txBody>
          <a:bodyPr/>
          <a:lstStyle>
            <a:lvl1pPr marL="0" indent="0" algn="l">
              <a:lnSpc>
                <a:spcPct val="100000"/>
              </a:lnSpc>
              <a:spcAft>
                <a:spcPts val="0"/>
              </a:spcAft>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err="1"/>
              <a:t>Eesnimi</a:t>
            </a:r>
            <a:r>
              <a:rPr lang="fi-FI" dirty="0"/>
              <a:t> </a:t>
            </a:r>
            <a:r>
              <a:rPr lang="fi-FI" dirty="0" err="1"/>
              <a:t>Perenimi</a:t>
            </a:r>
            <a:endParaRPr lang="fi-FI" dirty="0"/>
          </a:p>
          <a:p>
            <a:r>
              <a:rPr lang="fi-FI" dirty="0"/>
              <a:t>Osakonna nimi</a:t>
            </a:r>
          </a:p>
          <a:p>
            <a:r>
              <a:rPr lang="fi-FI" dirty="0"/>
              <a:t>email@tallinnalv.ee</a:t>
            </a:r>
            <a:endParaRPr lang="en-US" dirty="0"/>
          </a:p>
        </p:txBody>
      </p:sp>
      <p:pic>
        <p:nvPicPr>
          <p:cNvPr id="5" name="Pilt 4"/>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41947" y="5737671"/>
            <a:ext cx="2378242" cy="678268"/>
          </a:xfrm>
          <a:prstGeom prst="rect">
            <a:avLst/>
          </a:prstGeom>
        </p:spPr>
      </p:pic>
    </p:spTree>
    <p:extLst>
      <p:ext uri="{BB962C8B-B14F-4D97-AF65-F5344CB8AC3E}">
        <p14:creationId xmlns:p14="http://schemas.microsoft.com/office/powerpoint/2010/main" val="741026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ealkirja kohatäide 1">
            <a:extLst>
              <a:ext uri="{FF2B5EF4-FFF2-40B4-BE49-F238E27FC236}">
                <a16:creationId xmlns:a16="http://schemas.microsoft.com/office/drawing/2014/main" id="{4E8425E4-29E9-4F6F-951E-061F013DF6C0}"/>
              </a:ext>
            </a:extLst>
          </p:cNvPr>
          <p:cNvSpPr>
            <a:spLocks noGrp="1"/>
          </p:cNvSpPr>
          <p:nvPr>
            <p:ph type="title"/>
          </p:nvPr>
        </p:nvSpPr>
        <p:spPr>
          <a:xfrm>
            <a:off x="771525" y="790575"/>
            <a:ext cx="10715624" cy="945356"/>
          </a:xfrm>
          <a:prstGeom prst="rect">
            <a:avLst/>
          </a:prstGeom>
        </p:spPr>
        <p:txBody>
          <a:bodyPr vert="horz" lIns="0" tIns="0" rIns="0" bIns="0" rtlCol="0" anchor="t" anchorCtr="0">
            <a:noAutofit/>
          </a:bodyPr>
          <a:lstStyle/>
          <a:p>
            <a:r>
              <a:rPr lang="en-US" dirty="0" err="1"/>
              <a:t>Selline</a:t>
            </a:r>
            <a:r>
              <a:rPr lang="en-US" dirty="0"/>
              <a:t> on </a:t>
            </a:r>
            <a:r>
              <a:rPr lang="en-US" dirty="0" err="1"/>
              <a:t>tek</a:t>
            </a:r>
            <a:r>
              <a:rPr lang="et-EE" dirty="0"/>
              <a:t>s</a:t>
            </a:r>
            <a:r>
              <a:rPr lang="en-US" dirty="0" err="1"/>
              <a:t>tiga</a:t>
            </a:r>
            <a:r>
              <a:rPr lang="en-US" dirty="0"/>
              <a:t> </a:t>
            </a:r>
            <a:r>
              <a:rPr lang="en-US" dirty="0" err="1"/>
              <a:t>lehekülg</a:t>
            </a:r>
            <a:endParaRPr lang="en-US" dirty="0"/>
          </a:p>
        </p:txBody>
      </p:sp>
      <p:sp>
        <p:nvSpPr>
          <p:cNvPr id="3" name="Teksti kohatäide 2">
            <a:extLst>
              <a:ext uri="{FF2B5EF4-FFF2-40B4-BE49-F238E27FC236}">
                <a16:creationId xmlns:a16="http://schemas.microsoft.com/office/drawing/2014/main" id="{81EDBB36-872C-4528-A46F-733E412BF3EB}"/>
              </a:ext>
            </a:extLst>
          </p:cNvPr>
          <p:cNvSpPr>
            <a:spLocks noGrp="1"/>
          </p:cNvSpPr>
          <p:nvPr>
            <p:ph type="body" idx="1"/>
          </p:nvPr>
        </p:nvSpPr>
        <p:spPr>
          <a:xfrm>
            <a:off x="771524" y="2019300"/>
            <a:ext cx="10715625" cy="4048125"/>
          </a:xfrm>
          <a:prstGeom prst="rect">
            <a:avLst/>
          </a:prstGeom>
        </p:spPr>
        <p:txBody>
          <a:bodyPr vert="horz" lIns="0" tIns="0" rIns="0" bIns="0" rtlCol="0">
            <a:noAutofit/>
          </a:bodyPr>
          <a:lstStyle/>
          <a:p>
            <a:pPr lvl="0"/>
            <a:r>
              <a:rPr lang="et-EE" dirty="0"/>
              <a:t>Võimalusel oleks hea kui ei kastutataks üle kuue rea teksti ühel slaidil.</a:t>
            </a:r>
            <a:endParaRPr lang="en-US" dirty="0"/>
          </a:p>
          <a:p>
            <a:pPr lvl="1"/>
            <a:r>
              <a:rPr lang="et-EE" dirty="0"/>
              <a:t>Samuti on hea vältida liialt pikki pealkirju ja </a:t>
            </a:r>
            <a:r>
              <a:rPr lang="et-EE" dirty="0" err="1"/>
              <a:t>lausendeid</a:t>
            </a:r>
            <a:r>
              <a:rPr lang="en-US" dirty="0"/>
              <a:t>.</a:t>
            </a:r>
          </a:p>
          <a:p>
            <a:pPr lvl="2"/>
            <a:r>
              <a:rPr lang="et-EE" dirty="0"/>
              <a:t>Neid võiks olla maksimaalselt viis</a:t>
            </a:r>
            <a:r>
              <a:rPr lang="en-US" dirty="0"/>
              <a:t>.</a:t>
            </a:r>
          </a:p>
          <a:p>
            <a:pPr lvl="3"/>
            <a:r>
              <a:rPr lang="et-EE" dirty="0"/>
              <a:t>Sama käib ka </a:t>
            </a:r>
            <a:r>
              <a:rPr lang="et-EE" dirty="0" err="1"/>
              <a:t>bulletpointide</a:t>
            </a:r>
            <a:r>
              <a:rPr lang="et-EE" dirty="0"/>
              <a:t> kohta</a:t>
            </a:r>
            <a:r>
              <a:rPr lang="en-US" dirty="0"/>
              <a:t>.</a:t>
            </a:r>
          </a:p>
          <a:p>
            <a:pPr lvl="4"/>
            <a:r>
              <a:rPr lang="et-EE" dirty="0"/>
              <a:t>Sellel lehel on neid viis</a:t>
            </a:r>
            <a:r>
              <a:rPr lang="en-US" dirty="0"/>
              <a:t>.</a:t>
            </a:r>
            <a:endParaRPr lang="et-EE" dirty="0"/>
          </a:p>
          <a:p>
            <a:pPr lvl="0"/>
            <a:r>
              <a:rPr lang="et-EE" dirty="0"/>
              <a:t>NB! Seda </a:t>
            </a:r>
            <a:r>
              <a:rPr lang="et-EE"/>
              <a:t>slaidi ära kasuta! </a:t>
            </a:r>
            <a:endParaRPr lang="en-US" dirty="0"/>
          </a:p>
        </p:txBody>
      </p:sp>
      <p:sp>
        <p:nvSpPr>
          <p:cNvPr id="6" name="Slaidinumbri kohatäide 5">
            <a:extLst>
              <a:ext uri="{FF2B5EF4-FFF2-40B4-BE49-F238E27FC236}">
                <a16:creationId xmlns:a16="http://schemas.microsoft.com/office/drawing/2014/main" id="{6D5CF104-5A23-4097-851B-0FCCC6A2D441}"/>
              </a:ext>
            </a:extLst>
          </p:cNvPr>
          <p:cNvSpPr>
            <a:spLocks noGrp="1"/>
          </p:cNvSpPr>
          <p:nvPr>
            <p:ph type="sldNum" sz="quarter" idx="4"/>
          </p:nvPr>
        </p:nvSpPr>
        <p:spPr>
          <a:xfrm>
            <a:off x="8743949" y="6168231"/>
            <a:ext cx="2743200" cy="365125"/>
          </a:xfrm>
          <a:prstGeom prst="rect">
            <a:avLst/>
          </a:prstGeom>
        </p:spPr>
        <p:txBody>
          <a:bodyPr vert="horz" lIns="0" tIns="0" rIns="0" bIns="0" rtlCol="0" anchor="b" anchorCtr="0"/>
          <a:lstStyle>
            <a:lvl1pPr algn="r">
              <a:defRPr sz="1200">
                <a:solidFill>
                  <a:schemeClr val="accent1"/>
                </a:solidFill>
              </a:defRPr>
            </a:lvl1pPr>
          </a:lstStyle>
          <a:p>
            <a:fld id="{CDC100B9-F1AC-4BEB-8655-57D0A3575FDC}" type="slidenum">
              <a:rPr lang="en-US" smtClean="0"/>
              <a:pPr/>
              <a:t>‹#›</a:t>
            </a:fld>
            <a:endParaRPr lang="en-US" dirty="0"/>
          </a:p>
        </p:txBody>
      </p:sp>
    </p:spTree>
    <p:extLst>
      <p:ext uri="{BB962C8B-B14F-4D97-AF65-F5344CB8AC3E}">
        <p14:creationId xmlns:p14="http://schemas.microsoft.com/office/powerpoint/2010/main" val="2816168324"/>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64" r:id="rId6"/>
    <p:sldLayoutId id="2147483665" r:id="rId7"/>
    <p:sldLayoutId id="2147483650" r:id="rId8"/>
    <p:sldLayoutId id="2147483666" r:id="rId9"/>
  </p:sldLayoutIdLst>
  <p:hf hdr="0" ftr="0" dt="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0" indent="0" algn="l" defTabSz="914400" rtl="0" eaLnBrk="1" latinLnBrk="0" hangingPunct="1">
        <a:lnSpc>
          <a:spcPct val="125000"/>
        </a:lnSpc>
        <a:spcBef>
          <a:spcPts val="0"/>
        </a:spcBef>
        <a:spcAft>
          <a:spcPts val="1200"/>
        </a:spcAft>
        <a:buFont typeface="Arial" panose="020B0604020202020204" pitchFamily="34" charset="0"/>
        <a:buNone/>
        <a:defRPr sz="2400" kern="1200" baseline="0">
          <a:solidFill>
            <a:schemeClr val="tx1"/>
          </a:solidFill>
          <a:latin typeface="+mn-lt"/>
          <a:ea typeface="+mn-ea"/>
          <a:cs typeface="+mn-cs"/>
        </a:defRPr>
      </a:lvl1pPr>
      <a:lvl2pPr marL="540000" indent="-270000" algn="l" defTabSz="914400" rtl="0" eaLnBrk="1" latinLnBrk="0" hangingPunct="1">
        <a:lnSpc>
          <a:spcPct val="125000"/>
        </a:lnSpc>
        <a:spcBef>
          <a:spcPts val="0"/>
        </a:spcBef>
        <a:spcAft>
          <a:spcPts val="1200"/>
        </a:spcAft>
        <a:buClr>
          <a:schemeClr val="accent3"/>
        </a:buClr>
        <a:buSzPct val="120000"/>
        <a:buFont typeface="Arial" panose="020B0604020202020204" pitchFamily="34" charset="0"/>
        <a:buChar char="•"/>
        <a:defRPr sz="2400" kern="1200">
          <a:solidFill>
            <a:schemeClr val="tx1"/>
          </a:solidFill>
          <a:latin typeface="+mn-lt"/>
          <a:ea typeface="+mn-ea"/>
          <a:cs typeface="+mn-cs"/>
        </a:defRPr>
      </a:lvl2pPr>
      <a:lvl3pPr marL="810000" indent="-270000" algn="l" defTabSz="914400" rtl="0" eaLnBrk="1" latinLnBrk="0" hangingPunct="1">
        <a:lnSpc>
          <a:spcPct val="125000"/>
        </a:lnSpc>
        <a:spcBef>
          <a:spcPts val="0"/>
        </a:spcBef>
        <a:spcAft>
          <a:spcPts val="1200"/>
        </a:spcAft>
        <a:buClr>
          <a:schemeClr val="accent3"/>
        </a:buClr>
        <a:buSzPct val="120000"/>
        <a:buFontTx/>
        <a:buChar char="-"/>
        <a:defRPr sz="2400" kern="1200">
          <a:solidFill>
            <a:schemeClr val="tx1"/>
          </a:solidFill>
          <a:latin typeface="+mn-lt"/>
          <a:ea typeface="+mn-ea"/>
          <a:cs typeface="+mn-cs"/>
        </a:defRPr>
      </a:lvl3pPr>
      <a:lvl4pPr marL="1080000" indent="-270000" algn="l" defTabSz="914400" rtl="0" eaLnBrk="1" latinLnBrk="0" hangingPunct="1">
        <a:lnSpc>
          <a:spcPct val="125000"/>
        </a:lnSpc>
        <a:spcBef>
          <a:spcPts val="0"/>
        </a:spcBef>
        <a:spcAft>
          <a:spcPts val="1200"/>
        </a:spcAft>
        <a:buClr>
          <a:schemeClr val="accent3"/>
        </a:buClr>
        <a:buSzPct val="70000"/>
        <a:buFontTx/>
        <a:buChar char="-"/>
        <a:defRPr sz="2400" kern="1200">
          <a:solidFill>
            <a:schemeClr val="tx1"/>
          </a:solidFill>
          <a:latin typeface="+mn-lt"/>
          <a:ea typeface="+mn-ea"/>
          <a:cs typeface="+mn-cs"/>
        </a:defRPr>
      </a:lvl4pPr>
      <a:lvl5pPr marL="1350000" indent="-270000" algn="l" defTabSz="914400" rtl="0" eaLnBrk="1" latinLnBrk="0" hangingPunct="1">
        <a:lnSpc>
          <a:spcPct val="125000"/>
        </a:lnSpc>
        <a:spcBef>
          <a:spcPts val="0"/>
        </a:spcBef>
        <a:spcAft>
          <a:spcPts val="1200"/>
        </a:spcAft>
        <a:buClr>
          <a:schemeClr val="accent3"/>
        </a:buClr>
        <a:buSzPct val="60000"/>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8.xml"/><Relationship Id="rId5" Type="http://schemas.openxmlformats.org/officeDocument/2006/relationships/image" Target="../media/image8.jpeg"/><Relationship Id="rId4" Type="http://schemas.openxmlformats.org/officeDocument/2006/relationships/image" Target="../media/image7.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hyperlink" Target="https://www.rik.ee/" TargetMode="Externa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hyperlink" Target="https://www.korruptsioon.ee/et/koolitusmaterjalid" TargetMode="External"/><Relationship Id="rId2" Type="http://schemas.openxmlformats.org/officeDocument/2006/relationships/hyperlink" Target="https://www.youtube.com/watch?v=ktc82FtfSRw" TargetMode="External"/><Relationship Id="rId1" Type="http://schemas.openxmlformats.org/officeDocument/2006/relationships/slideLayout" Target="../slideLayouts/slideLayout8.xml"/><Relationship Id="rId4" Type="http://schemas.openxmlformats.org/officeDocument/2006/relationships/hyperlink" Target="https://www.korruptsioon.e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39F7AB3D-DDBA-4F01-8750-9B012A0EE3B3}"/>
              </a:ext>
            </a:extLst>
          </p:cNvPr>
          <p:cNvSpPr>
            <a:spLocks noGrp="1"/>
          </p:cNvSpPr>
          <p:nvPr>
            <p:ph type="ctrTitle"/>
          </p:nvPr>
        </p:nvSpPr>
        <p:spPr>
          <a:xfrm>
            <a:off x="511728" y="771523"/>
            <a:ext cx="5494789" cy="3456527"/>
          </a:xfrm>
        </p:spPr>
        <p:txBody>
          <a:bodyPr/>
          <a:lstStyle/>
          <a:p>
            <a:r>
              <a:rPr lang="et-EE" dirty="0"/>
              <a:t>Korruptsiooni ennetamine haridusameti hallatavates asutustes </a:t>
            </a:r>
            <a:br>
              <a:rPr lang="et-EE" dirty="0"/>
            </a:br>
            <a:br>
              <a:rPr lang="et-EE" dirty="0"/>
            </a:br>
            <a:br>
              <a:rPr lang="et-EE" dirty="0"/>
            </a:br>
            <a:br>
              <a:rPr lang="et-EE" dirty="0"/>
            </a:br>
            <a:br>
              <a:rPr lang="et-EE" dirty="0"/>
            </a:br>
            <a:r>
              <a:rPr lang="et-EE" dirty="0"/>
              <a:t>Riina Käos</a:t>
            </a:r>
            <a:br>
              <a:rPr lang="et-EE" dirty="0"/>
            </a:br>
            <a:r>
              <a:rPr lang="et-EE" dirty="0"/>
              <a:t>sisekontrolli sektor, 24.- 25.05.2023 </a:t>
            </a:r>
            <a:endParaRPr lang="en-US" dirty="0"/>
          </a:p>
        </p:txBody>
      </p:sp>
    </p:spTree>
    <p:extLst>
      <p:ext uri="{BB962C8B-B14F-4D97-AF65-F5344CB8AC3E}">
        <p14:creationId xmlns:p14="http://schemas.microsoft.com/office/powerpoint/2010/main" val="2340071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495C2-F94F-C01A-338A-D5778BCB3738}"/>
              </a:ext>
            </a:extLst>
          </p:cNvPr>
          <p:cNvSpPr>
            <a:spLocks noGrp="1"/>
          </p:cNvSpPr>
          <p:nvPr>
            <p:ph type="title"/>
          </p:nvPr>
        </p:nvSpPr>
        <p:spPr/>
        <p:txBody>
          <a:bodyPr/>
          <a:lstStyle/>
          <a:p>
            <a:r>
              <a:rPr lang="et-EE" dirty="0"/>
              <a:t>Toimingupiirangud </a:t>
            </a:r>
          </a:p>
        </p:txBody>
      </p:sp>
      <p:sp>
        <p:nvSpPr>
          <p:cNvPr id="3" name="Slide Number Placeholder 2">
            <a:extLst>
              <a:ext uri="{FF2B5EF4-FFF2-40B4-BE49-F238E27FC236}">
                <a16:creationId xmlns:a16="http://schemas.microsoft.com/office/drawing/2014/main" id="{9223E547-AE42-82D8-A283-8A6C9D2B1120}"/>
              </a:ext>
            </a:extLst>
          </p:cNvPr>
          <p:cNvSpPr>
            <a:spLocks noGrp="1"/>
          </p:cNvSpPr>
          <p:nvPr>
            <p:ph type="sldNum" sz="quarter" idx="12"/>
          </p:nvPr>
        </p:nvSpPr>
        <p:spPr/>
        <p:txBody>
          <a:bodyPr/>
          <a:lstStyle/>
          <a:p>
            <a:fld id="{CDC100B9-F1AC-4BEB-8655-57D0A3575FDC}" type="slidenum">
              <a:rPr lang="en-US" smtClean="0"/>
              <a:t>10</a:t>
            </a:fld>
            <a:endParaRPr lang="en-US" dirty="0"/>
          </a:p>
        </p:txBody>
      </p:sp>
      <p:sp>
        <p:nvSpPr>
          <p:cNvPr id="4" name="Content Placeholder 3">
            <a:extLst>
              <a:ext uri="{FF2B5EF4-FFF2-40B4-BE49-F238E27FC236}">
                <a16:creationId xmlns:a16="http://schemas.microsoft.com/office/drawing/2014/main" id="{B8A41780-5E5F-ECC8-D7F1-DC1D77198B55}"/>
              </a:ext>
            </a:extLst>
          </p:cNvPr>
          <p:cNvSpPr>
            <a:spLocks noGrp="1"/>
          </p:cNvSpPr>
          <p:nvPr>
            <p:ph sz="quarter" idx="13"/>
          </p:nvPr>
        </p:nvSpPr>
        <p:spPr>
          <a:xfrm>
            <a:off x="770394" y="1627465"/>
            <a:ext cx="10715624" cy="4459012"/>
          </a:xfrm>
        </p:spPr>
        <p:txBody>
          <a:bodyPr/>
          <a:lstStyle/>
          <a:p>
            <a:pPr marL="342900" indent="-342900">
              <a:buFont typeface="Wingdings" panose="05000000000000000000" pitchFamily="2" charset="2"/>
              <a:buChar char="q"/>
            </a:pPr>
            <a:r>
              <a:rPr lang="et-EE" dirty="0"/>
              <a:t>Ametiisikutele on kehtestatud toimingupiirangud. </a:t>
            </a:r>
          </a:p>
          <a:p>
            <a:pPr marL="342900" indent="-342900">
              <a:buFont typeface="Wingdings" panose="05000000000000000000" pitchFamily="2" charset="2"/>
              <a:buChar char="q"/>
            </a:pPr>
            <a:r>
              <a:rPr lang="et-EE" dirty="0"/>
              <a:t>Toimingupiirangu eesmärk on huvide konflikti vältimine. </a:t>
            </a:r>
          </a:p>
          <a:p>
            <a:pPr marL="342900" indent="-342900">
              <a:buFont typeface="Wingdings" panose="05000000000000000000" pitchFamily="2" charset="2"/>
              <a:buChar char="q"/>
            </a:pPr>
            <a:r>
              <a:rPr lang="et-EE" dirty="0"/>
              <a:t>Piirangutega välistatakse olukord, kus ametiisik teeb iseenda või temaga seotud isiku suhtes otsuse või toimingu.</a:t>
            </a:r>
          </a:p>
          <a:p>
            <a:pPr marL="342900" indent="-342900">
              <a:buFont typeface="Wingdings" panose="05000000000000000000" pitchFamily="2" charset="2"/>
              <a:buChar char="q"/>
            </a:pPr>
            <a:endParaRPr lang="et-EE" dirty="0"/>
          </a:p>
        </p:txBody>
      </p:sp>
    </p:spTree>
    <p:extLst>
      <p:ext uri="{BB962C8B-B14F-4D97-AF65-F5344CB8AC3E}">
        <p14:creationId xmlns:p14="http://schemas.microsoft.com/office/powerpoint/2010/main" val="3187663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DD8B9-BFE0-F743-4B60-640D28A54225}"/>
              </a:ext>
            </a:extLst>
          </p:cNvPr>
          <p:cNvSpPr>
            <a:spLocks noGrp="1"/>
          </p:cNvSpPr>
          <p:nvPr>
            <p:ph type="title"/>
          </p:nvPr>
        </p:nvSpPr>
        <p:spPr/>
        <p:txBody>
          <a:bodyPr/>
          <a:lstStyle/>
          <a:p>
            <a:r>
              <a:rPr lang="et-EE" dirty="0"/>
              <a:t>Toimingupiirangud</a:t>
            </a:r>
          </a:p>
        </p:txBody>
      </p:sp>
      <p:sp>
        <p:nvSpPr>
          <p:cNvPr id="3" name="Slide Number Placeholder 2">
            <a:extLst>
              <a:ext uri="{FF2B5EF4-FFF2-40B4-BE49-F238E27FC236}">
                <a16:creationId xmlns:a16="http://schemas.microsoft.com/office/drawing/2014/main" id="{163C6889-82B4-0298-812C-1C11D178545B}"/>
              </a:ext>
            </a:extLst>
          </p:cNvPr>
          <p:cNvSpPr>
            <a:spLocks noGrp="1"/>
          </p:cNvSpPr>
          <p:nvPr>
            <p:ph type="sldNum" sz="quarter" idx="12"/>
          </p:nvPr>
        </p:nvSpPr>
        <p:spPr/>
        <p:txBody>
          <a:bodyPr/>
          <a:lstStyle/>
          <a:p>
            <a:fld id="{CDC100B9-F1AC-4BEB-8655-57D0A3575FDC}" type="slidenum">
              <a:rPr lang="en-US" smtClean="0"/>
              <a:t>11</a:t>
            </a:fld>
            <a:endParaRPr lang="en-US" dirty="0"/>
          </a:p>
        </p:txBody>
      </p:sp>
      <p:sp>
        <p:nvSpPr>
          <p:cNvPr id="4" name="Content Placeholder 3">
            <a:extLst>
              <a:ext uri="{FF2B5EF4-FFF2-40B4-BE49-F238E27FC236}">
                <a16:creationId xmlns:a16="http://schemas.microsoft.com/office/drawing/2014/main" id="{5B5C2437-6DA5-78D6-497C-083C07BB6F26}"/>
              </a:ext>
            </a:extLst>
          </p:cNvPr>
          <p:cNvSpPr>
            <a:spLocks noGrp="1"/>
          </p:cNvSpPr>
          <p:nvPr>
            <p:ph sz="quarter" idx="13"/>
          </p:nvPr>
        </p:nvSpPr>
        <p:spPr/>
        <p:txBody>
          <a:bodyPr/>
          <a:lstStyle/>
          <a:p>
            <a:pPr marL="342900" indent="-342900">
              <a:buFont typeface="Wingdings" panose="05000000000000000000" pitchFamily="2" charset="2"/>
              <a:buChar char="q"/>
            </a:pPr>
            <a:r>
              <a:rPr lang="et-EE" dirty="0"/>
              <a:t>Ametiisikul on keelatud toimingu või otsuse tegemine, kui esineb vähemalt üks järgmistest asjaoludest:</a:t>
            </a:r>
          </a:p>
          <a:p>
            <a:r>
              <a:rPr lang="et-EE" dirty="0"/>
              <a:t>1) otsus või toiming tehakse ametiisiku enda või temaga seotud isiku suhtes;</a:t>
            </a:r>
          </a:p>
          <a:p>
            <a:r>
              <a:rPr lang="et-EE" dirty="0"/>
              <a:t>2) ametiisik on teadlik tema enda või temaga seotud isiku majanduslikust või</a:t>
            </a:r>
          </a:p>
          <a:p>
            <a:r>
              <a:rPr lang="et-EE" dirty="0"/>
              <a:t>muust huvist, mis võib mõjutada toimingut või otsust;</a:t>
            </a:r>
          </a:p>
          <a:p>
            <a:r>
              <a:rPr lang="et-EE" dirty="0"/>
              <a:t>3) ametiisik on teadlik korruptsiooniohust.</a:t>
            </a:r>
          </a:p>
          <a:p>
            <a:endParaRPr lang="et-EE" dirty="0"/>
          </a:p>
        </p:txBody>
      </p:sp>
    </p:spTree>
    <p:extLst>
      <p:ext uri="{BB962C8B-B14F-4D97-AF65-F5344CB8AC3E}">
        <p14:creationId xmlns:p14="http://schemas.microsoft.com/office/powerpoint/2010/main" val="729347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4523A-FB0E-08C8-F295-9F232FA3F8AB}"/>
              </a:ext>
            </a:extLst>
          </p:cNvPr>
          <p:cNvSpPr>
            <a:spLocks noGrp="1"/>
          </p:cNvSpPr>
          <p:nvPr>
            <p:ph type="title"/>
          </p:nvPr>
        </p:nvSpPr>
        <p:spPr>
          <a:xfrm>
            <a:off x="771524" y="771524"/>
            <a:ext cx="10715625" cy="1160386"/>
          </a:xfrm>
        </p:spPr>
        <p:txBody>
          <a:bodyPr/>
          <a:lstStyle/>
          <a:p>
            <a:r>
              <a:rPr lang="et-EE" dirty="0"/>
              <a:t>Toimingupiirangud</a:t>
            </a:r>
          </a:p>
        </p:txBody>
      </p:sp>
      <p:sp>
        <p:nvSpPr>
          <p:cNvPr id="3" name="Slide Number Placeholder 2">
            <a:extLst>
              <a:ext uri="{FF2B5EF4-FFF2-40B4-BE49-F238E27FC236}">
                <a16:creationId xmlns:a16="http://schemas.microsoft.com/office/drawing/2014/main" id="{222CEA6B-DC60-0DF3-1DCE-194E3209EA29}"/>
              </a:ext>
            </a:extLst>
          </p:cNvPr>
          <p:cNvSpPr>
            <a:spLocks noGrp="1"/>
          </p:cNvSpPr>
          <p:nvPr>
            <p:ph type="sldNum" sz="quarter" idx="12"/>
          </p:nvPr>
        </p:nvSpPr>
        <p:spPr/>
        <p:txBody>
          <a:bodyPr/>
          <a:lstStyle/>
          <a:p>
            <a:fld id="{CDC100B9-F1AC-4BEB-8655-57D0A3575FDC}" type="slidenum">
              <a:rPr lang="en-US" smtClean="0"/>
              <a:t>12</a:t>
            </a:fld>
            <a:endParaRPr lang="en-US" dirty="0"/>
          </a:p>
        </p:txBody>
      </p:sp>
      <p:sp>
        <p:nvSpPr>
          <p:cNvPr id="4" name="Content Placeholder 3">
            <a:extLst>
              <a:ext uri="{FF2B5EF4-FFF2-40B4-BE49-F238E27FC236}">
                <a16:creationId xmlns:a16="http://schemas.microsoft.com/office/drawing/2014/main" id="{14F25ABE-4D19-D847-C714-A4F7E622C661}"/>
              </a:ext>
            </a:extLst>
          </p:cNvPr>
          <p:cNvSpPr>
            <a:spLocks noGrp="1"/>
          </p:cNvSpPr>
          <p:nvPr>
            <p:ph sz="quarter" idx="13"/>
          </p:nvPr>
        </p:nvSpPr>
        <p:spPr/>
        <p:txBody>
          <a:bodyPr/>
          <a:lstStyle/>
          <a:p>
            <a:pPr marL="342900" indent="-342900">
              <a:buFont typeface="Wingdings" panose="05000000000000000000" pitchFamily="2" charset="2"/>
              <a:buChar char="q"/>
            </a:pPr>
            <a:r>
              <a:rPr lang="et-EE" dirty="0"/>
              <a:t>Asutus peab oma töö korraldamisel tagama, et ametiisik ei oleks kohustatud tegema otsust või toimingut iseenda või temaga seotud isiku suhtes. </a:t>
            </a:r>
          </a:p>
          <a:p>
            <a:pPr marL="342900" indent="-342900">
              <a:buFont typeface="Wingdings" panose="05000000000000000000" pitchFamily="2" charset="2"/>
              <a:buChar char="q"/>
            </a:pPr>
            <a:r>
              <a:rPr lang="et-EE" dirty="0"/>
              <a:t>Kui asutus jätab selle kohustuse täitmata, ei vabasta see asjaolu ametiisikut kohustusest järgida toimingupiiranguid. </a:t>
            </a:r>
          </a:p>
          <a:p>
            <a:pPr marL="342900" indent="-342900">
              <a:buFont typeface="Wingdings" panose="05000000000000000000" pitchFamily="2" charset="2"/>
              <a:buChar char="q"/>
            </a:pPr>
            <a:r>
              <a:rPr lang="et-EE" dirty="0"/>
              <a:t>Ametiisikul on keelatud anda oma alluvale ülesandeks teha toimingut või otsust tema asemel (nn alla delegeerimine). Alla delegeerimine ei ole lubatud ka siis, kui nt õpetaja ei allu vahetult direktorile, vaid allub vahetult õppejuhile. </a:t>
            </a:r>
          </a:p>
        </p:txBody>
      </p:sp>
    </p:spTree>
    <p:extLst>
      <p:ext uri="{BB962C8B-B14F-4D97-AF65-F5344CB8AC3E}">
        <p14:creationId xmlns:p14="http://schemas.microsoft.com/office/powerpoint/2010/main" val="3790107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0AA4F-58A2-C079-38B6-42CE59537BC6}"/>
              </a:ext>
            </a:extLst>
          </p:cNvPr>
          <p:cNvSpPr>
            <a:spLocks noGrp="1"/>
          </p:cNvSpPr>
          <p:nvPr>
            <p:ph type="title"/>
          </p:nvPr>
        </p:nvSpPr>
        <p:spPr/>
        <p:txBody>
          <a:bodyPr/>
          <a:lstStyle/>
          <a:p>
            <a:r>
              <a:rPr lang="et-EE" dirty="0"/>
              <a:t>Seotud isikud KVS § 7 lg 1</a:t>
            </a:r>
          </a:p>
        </p:txBody>
      </p:sp>
      <p:sp>
        <p:nvSpPr>
          <p:cNvPr id="3" name="Slide Number Placeholder 2">
            <a:extLst>
              <a:ext uri="{FF2B5EF4-FFF2-40B4-BE49-F238E27FC236}">
                <a16:creationId xmlns:a16="http://schemas.microsoft.com/office/drawing/2014/main" id="{B53410BC-4FF9-ED71-35C0-C7538919FA4A}"/>
              </a:ext>
            </a:extLst>
          </p:cNvPr>
          <p:cNvSpPr>
            <a:spLocks noGrp="1"/>
          </p:cNvSpPr>
          <p:nvPr>
            <p:ph type="sldNum" sz="quarter" idx="12"/>
          </p:nvPr>
        </p:nvSpPr>
        <p:spPr/>
        <p:txBody>
          <a:bodyPr/>
          <a:lstStyle/>
          <a:p>
            <a:fld id="{CDC100B9-F1AC-4BEB-8655-57D0A3575FDC}" type="slidenum">
              <a:rPr lang="en-US" smtClean="0"/>
              <a:t>13</a:t>
            </a:fld>
            <a:endParaRPr lang="en-US" dirty="0"/>
          </a:p>
        </p:txBody>
      </p:sp>
      <p:sp>
        <p:nvSpPr>
          <p:cNvPr id="4" name="Content Placeholder 3">
            <a:extLst>
              <a:ext uri="{FF2B5EF4-FFF2-40B4-BE49-F238E27FC236}">
                <a16:creationId xmlns:a16="http://schemas.microsoft.com/office/drawing/2014/main" id="{60E2940A-A352-AF17-7BD5-32F84946C2BD}"/>
              </a:ext>
            </a:extLst>
          </p:cNvPr>
          <p:cNvSpPr>
            <a:spLocks noGrp="1"/>
          </p:cNvSpPr>
          <p:nvPr>
            <p:ph sz="quarter" idx="13"/>
          </p:nvPr>
        </p:nvSpPr>
        <p:spPr>
          <a:xfrm>
            <a:off x="770394" y="1735931"/>
            <a:ext cx="10715624" cy="4350545"/>
          </a:xfrm>
        </p:spPr>
        <p:txBody>
          <a:bodyPr/>
          <a:lstStyle/>
          <a:p>
            <a:pPr marL="342900" indent="-342900">
              <a:buFont typeface="Wingdings" panose="05000000000000000000" pitchFamily="2" charset="2"/>
              <a:buChar char="q"/>
            </a:pPr>
            <a:r>
              <a:rPr lang="et-EE" dirty="0"/>
              <a:t>Lähedased sugulased ja hõimlased</a:t>
            </a:r>
          </a:p>
          <a:p>
            <a:pPr marL="342900" indent="-342900">
              <a:buFont typeface="Wingdings" panose="05000000000000000000" pitchFamily="2" charset="2"/>
              <a:buChar char="q"/>
            </a:pPr>
            <a:r>
              <a:rPr lang="et-EE" dirty="0"/>
              <a:t>Isik, kellega on ühine majapidamine</a:t>
            </a:r>
          </a:p>
          <a:p>
            <a:pPr marL="342900" indent="-342900">
              <a:buFont typeface="Wingdings" panose="05000000000000000000" pitchFamily="2" charset="2"/>
              <a:buChar char="q"/>
            </a:pPr>
            <a:r>
              <a:rPr lang="et-EE" dirty="0"/>
              <a:t>Isik, kelle tegevust ametiisik tööväliselt mõjutab </a:t>
            </a:r>
            <a:r>
              <a:rPr lang="et-EE" i="1" dirty="0"/>
              <a:t>(nt äriga seotud isikud)</a:t>
            </a:r>
          </a:p>
          <a:p>
            <a:pPr marL="342900" indent="-342900">
              <a:buFont typeface="Wingdings" panose="05000000000000000000" pitchFamily="2" charset="2"/>
              <a:buChar char="q"/>
            </a:pPr>
            <a:r>
              <a:rPr lang="et-EE" dirty="0"/>
              <a:t>Muu isik, kelle seisund või tegevus ametiisikut väljaspool ametiseisundit oluliselt ja vahetult mõjutab (</a:t>
            </a:r>
            <a:r>
              <a:rPr lang="et-EE" i="1" dirty="0"/>
              <a:t>nt</a:t>
            </a:r>
            <a:r>
              <a:rPr lang="et-EE" dirty="0"/>
              <a:t> </a:t>
            </a:r>
            <a:r>
              <a:rPr lang="et-EE" i="1" dirty="0"/>
              <a:t>ametiisik on talle raha võlgu)</a:t>
            </a:r>
          </a:p>
          <a:p>
            <a:pPr marL="342900" indent="-342900">
              <a:buFont typeface="Wingdings" panose="05000000000000000000" pitchFamily="2" charset="2"/>
              <a:buChar char="q"/>
            </a:pPr>
            <a:r>
              <a:rPr lang="et-EE" dirty="0"/>
              <a:t>Juriidiline isik, kus ametiisikul on vähemalt 1/10 osalust või on selline osalus teisel seotud isikul</a:t>
            </a:r>
          </a:p>
        </p:txBody>
      </p:sp>
    </p:spTree>
    <p:extLst>
      <p:ext uri="{BB962C8B-B14F-4D97-AF65-F5344CB8AC3E}">
        <p14:creationId xmlns:p14="http://schemas.microsoft.com/office/powerpoint/2010/main" val="3724023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6DA69-A84E-BD49-F330-4A3D0FBF189A}"/>
              </a:ext>
            </a:extLst>
          </p:cNvPr>
          <p:cNvSpPr>
            <a:spLocks noGrp="1"/>
          </p:cNvSpPr>
          <p:nvPr>
            <p:ph type="title"/>
          </p:nvPr>
        </p:nvSpPr>
        <p:spPr/>
        <p:txBody>
          <a:bodyPr/>
          <a:lstStyle/>
          <a:p>
            <a:r>
              <a:rPr kumimoji="0" lang="et-EE" sz="4400" b="0" i="0" u="none" strike="noStrike" kern="1200" cap="none" spc="0" normalizeH="0" baseline="0" noProof="0" dirty="0">
                <a:ln>
                  <a:noFill/>
                </a:ln>
                <a:solidFill>
                  <a:srgbClr val="0072CE"/>
                </a:solidFill>
                <a:effectLst/>
                <a:uLnTx/>
                <a:uFillTx/>
                <a:latin typeface="Lab Grotesque"/>
                <a:ea typeface="+mj-ea"/>
                <a:cs typeface="+mj-cs"/>
              </a:rPr>
              <a:t>Seotud isikud KVS § 7 lg 1</a:t>
            </a:r>
            <a:endParaRPr lang="et-EE" dirty="0"/>
          </a:p>
        </p:txBody>
      </p:sp>
      <p:sp>
        <p:nvSpPr>
          <p:cNvPr id="3" name="Slide Number Placeholder 2">
            <a:extLst>
              <a:ext uri="{FF2B5EF4-FFF2-40B4-BE49-F238E27FC236}">
                <a16:creationId xmlns:a16="http://schemas.microsoft.com/office/drawing/2014/main" id="{4DF1F4D6-B0A9-630D-46EA-3C062E66D33E}"/>
              </a:ext>
            </a:extLst>
          </p:cNvPr>
          <p:cNvSpPr>
            <a:spLocks noGrp="1"/>
          </p:cNvSpPr>
          <p:nvPr>
            <p:ph type="sldNum" sz="quarter" idx="12"/>
          </p:nvPr>
        </p:nvSpPr>
        <p:spPr/>
        <p:txBody>
          <a:bodyPr/>
          <a:lstStyle/>
          <a:p>
            <a:fld id="{CDC100B9-F1AC-4BEB-8655-57D0A3575FDC}" type="slidenum">
              <a:rPr lang="en-US" smtClean="0"/>
              <a:t>14</a:t>
            </a:fld>
            <a:endParaRPr lang="en-US" dirty="0"/>
          </a:p>
        </p:txBody>
      </p:sp>
      <p:sp>
        <p:nvSpPr>
          <p:cNvPr id="4" name="Content Placeholder 3">
            <a:extLst>
              <a:ext uri="{FF2B5EF4-FFF2-40B4-BE49-F238E27FC236}">
                <a16:creationId xmlns:a16="http://schemas.microsoft.com/office/drawing/2014/main" id="{DE9B3DA4-569C-7316-C388-AE93F7C24BDA}"/>
              </a:ext>
            </a:extLst>
          </p:cNvPr>
          <p:cNvSpPr>
            <a:spLocks noGrp="1"/>
          </p:cNvSpPr>
          <p:nvPr>
            <p:ph sz="quarter" idx="13"/>
          </p:nvPr>
        </p:nvSpPr>
        <p:spPr>
          <a:xfrm>
            <a:off x="770394" y="1870745"/>
            <a:ext cx="10715624" cy="4215731"/>
          </a:xfrm>
        </p:spPr>
        <p:txBody>
          <a:bodyPr/>
          <a:lstStyle/>
          <a:p>
            <a:endParaRPr lang="et-EE" dirty="0"/>
          </a:p>
          <a:p>
            <a:pPr marL="342900" marR="0" lvl="0" indent="-342900" algn="l" defTabSz="914400" rtl="0" eaLnBrk="1" fontAlgn="auto" latinLnBrk="0" hangingPunct="1">
              <a:lnSpc>
                <a:spcPct val="125000"/>
              </a:lnSpc>
              <a:spcBef>
                <a:spcPts val="0"/>
              </a:spcBef>
              <a:spcAft>
                <a:spcPts val="1200"/>
              </a:spcAft>
              <a:buClrTx/>
              <a:buSzTx/>
              <a:buFont typeface="Wingdings" panose="05000000000000000000" pitchFamily="2" charset="2"/>
              <a:buChar char="q"/>
              <a:tabLst/>
              <a:defRPr/>
            </a:pPr>
            <a:r>
              <a:rPr kumimoji="0" lang="et-EE" sz="2400" b="0" i="0" u="none" strike="noStrike" kern="1200" cap="none" spc="0" normalizeH="0" baseline="0" noProof="0" dirty="0">
                <a:ln>
                  <a:noFill/>
                </a:ln>
                <a:solidFill>
                  <a:srgbClr val="000000"/>
                </a:solidFill>
                <a:effectLst/>
                <a:uLnTx/>
                <a:uFillTx/>
                <a:latin typeface="Lab Grotesque"/>
                <a:ea typeface="+mn-ea"/>
                <a:cs typeface="+mn-cs"/>
              </a:rPr>
              <a:t>Juriidiline isik, mille juht-või kontrollorgani liige ametiisik on või on see liige ametiisikuga seotud isik</a:t>
            </a:r>
          </a:p>
          <a:p>
            <a:endParaRPr lang="et-EE" dirty="0"/>
          </a:p>
        </p:txBody>
      </p:sp>
    </p:spTree>
    <p:extLst>
      <p:ext uri="{BB962C8B-B14F-4D97-AF65-F5344CB8AC3E}">
        <p14:creationId xmlns:p14="http://schemas.microsoft.com/office/powerpoint/2010/main" val="712850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2D310-F31F-FC2A-89BE-A2788322CC45}"/>
              </a:ext>
            </a:extLst>
          </p:cNvPr>
          <p:cNvSpPr>
            <a:spLocks noGrp="1"/>
          </p:cNvSpPr>
          <p:nvPr>
            <p:ph type="title"/>
          </p:nvPr>
        </p:nvSpPr>
        <p:spPr>
          <a:xfrm>
            <a:off x="771524" y="447870"/>
            <a:ext cx="10715625" cy="783771"/>
          </a:xfrm>
        </p:spPr>
        <p:txBody>
          <a:bodyPr/>
          <a:lstStyle/>
          <a:p>
            <a:r>
              <a:rPr lang="et-EE" dirty="0"/>
              <a:t>Seotud isikud KVS § 7 lg 1 p 1</a:t>
            </a:r>
          </a:p>
        </p:txBody>
      </p:sp>
      <p:sp>
        <p:nvSpPr>
          <p:cNvPr id="3" name="Slide Number Placeholder 2">
            <a:extLst>
              <a:ext uri="{FF2B5EF4-FFF2-40B4-BE49-F238E27FC236}">
                <a16:creationId xmlns:a16="http://schemas.microsoft.com/office/drawing/2014/main" id="{4B53594B-0835-1B4F-4FC5-3276011B3B03}"/>
              </a:ext>
            </a:extLst>
          </p:cNvPr>
          <p:cNvSpPr>
            <a:spLocks noGrp="1"/>
          </p:cNvSpPr>
          <p:nvPr>
            <p:ph type="sldNum" sz="quarter" idx="12"/>
          </p:nvPr>
        </p:nvSpPr>
        <p:spPr/>
        <p:txBody>
          <a:bodyPr/>
          <a:lstStyle/>
          <a:p>
            <a:fld id="{CDC100B9-F1AC-4BEB-8655-57D0A3575FDC}" type="slidenum">
              <a:rPr lang="en-US" smtClean="0"/>
              <a:t>15</a:t>
            </a:fld>
            <a:endParaRPr lang="en-US" dirty="0"/>
          </a:p>
        </p:txBody>
      </p:sp>
      <p:pic>
        <p:nvPicPr>
          <p:cNvPr id="5" name="Content Placeholder 4">
            <a:extLst>
              <a:ext uri="{FF2B5EF4-FFF2-40B4-BE49-F238E27FC236}">
                <a16:creationId xmlns:a16="http://schemas.microsoft.com/office/drawing/2014/main" id="{D48773EF-64DC-6DF7-D8A2-37294B7CAD7C}"/>
              </a:ext>
            </a:extLst>
          </p:cNvPr>
          <p:cNvPicPr>
            <a:picLocks noGrp="1" noChangeAspect="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2351314" y="1007705"/>
            <a:ext cx="8361211" cy="5616851"/>
          </a:xfrm>
          <a:prstGeom prst="rect">
            <a:avLst/>
          </a:prstGeom>
          <a:noFill/>
          <a:ln>
            <a:noFill/>
          </a:ln>
        </p:spPr>
      </p:pic>
    </p:spTree>
    <p:extLst>
      <p:ext uri="{BB962C8B-B14F-4D97-AF65-F5344CB8AC3E}">
        <p14:creationId xmlns:p14="http://schemas.microsoft.com/office/powerpoint/2010/main" val="2024887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7C63F-CA12-64D0-BC90-8B76CFD5B884}"/>
              </a:ext>
            </a:extLst>
          </p:cNvPr>
          <p:cNvSpPr>
            <a:spLocks noGrp="1"/>
          </p:cNvSpPr>
          <p:nvPr>
            <p:ph type="title"/>
          </p:nvPr>
        </p:nvSpPr>
        <p:spPr/>
        <p:txBody>
          <a:bodyPr/>
          <a:lstStyle/>
          <a:p>
            <a:r>
              <a:rPr lang="et-EE" dirty="0"/>
              <a:t>Toimingupiirangud</a:t>
            </a:r>
          </a:p>
        </p:txBody>
      </p:sp>
      <p:sp>
        <p:nvSpPr>
          <p:cNvPr id="3" name="Slide Number Placeholder 2">
            <a:extLst>
              <a:ext uri="{FF2B5EF4-FFF2-40B4-BE49-F238E27FC236}">
                <a16:creationId xmlns:a16="http://schemas.microsoft.com/office/drawing/2014/main" id="{3FCEFFD6-A1C1-9D27-B273-A6B5C0EAAEDD}"/>
              </a:ext>
            </a:extLst>
          </p:cNvPr>
          <p:cNvSpPr>
            <a:spLocks noGrp="1"/>
          </p:cNvSpPr>
          <p:nvPr>
            <p:ph type="sldNum" sz="quarter" idx="12"/>
          </p:nvPr>
        </p:nvSpPr>
        <p:spPr/>
        <p:txBody>
          <a:bodyPr/>
          <a:lstStyle/>
          <a:p>
            <a:fld id="{CDC100B9-F1AC-4BEB-8655-57D0A3575FDC}" type="slidenum">
              <a:rPr lang="en-US" smtClean="0"/>
              <a:t>16</a:t>
            </a:fld>
            <a:endParaRPr lang="en-US" dirty="0"/>
          </a:p>
        </p:txBody>
      </p:sp>
      <p:sp>
        <p:nvSpPr>
          <p:cNvPr id="4" name="Content Placeholder 3">
            <a:extLst>
              <a:ext uri="{FF2B5EF4-FFF2-40B4-BE49-F238E27FC236}">
                <a16:creationId xmlns:a16="http://schemas.microsoft.com/office/drawing/2014/main" id="{9B5390D5-20CC-65C6-C98E-43EC20ED5473}"/>
              </a:ext>
            </a:extLst>
          </p:cNvPr>
          <p:cNvSpPr>
            <a:spLocks noGrp="1"/>
          </p:cNvSpPr>
          <p:nvPr>
            <p:ph sz="quarter" idx="13"/>
          </p:nvPr>
        </p:nvSpPr>
        <p:spPr/>
        <p:txBody>
          <a:bodyPr/>
          <a:lstStyle/>
          <a:p>
            <a:pPr marL="342900" indent="-342900">
              <a:buFont typeface="Wingdings" panose="05000000000000000000" pitchFamily="2" charset="2"/>
              <a:buChar char="q"/>
            </a:pPr>
            <a:r>
              <a:rPr lang="et-EE" dirty="0"/>
              <a:t>Toimingupiiranguid ei kohaldata õppeaine õpetamisel, kuna vahetult õppeaine edasi andmine ning selle jooksev hindamine ei too kaasa ametiseisundit.</a:t>
            </a:r>
          </a:p>
          <a:p>
            <a:pPr marL="342900" indent="-342900">
              <a:buFont typeface="Wingdings" panose="05000000000000000000" pitchFamily="2" charset="2"/>
              <a:buChar char="q"/>
            </a:pPr>
            <a:r>
              <a:rPr lang="et-EE" dirty="0"/>
              <a:t>Kui isikule laieneb toimingupiirang, tuleb end otsuse arutamisest ja vastuvõtmisest taandada.</a:t>
            </a:r>
          </a:p>
        </p:txBody>
      </p:sp>
    </p:spTree>
    <p:extLst>
      <p:ext uri="{BB962C8B-B14F-4D97-AF65-F5344CB8AC3E}">
        <p14:creationId xmlns:p14="http://schemas.microsoft.com/office/powerpoint/2010/main" val="2186849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B942F-78E8-959B-F795-59ED378D23FC}"/>
              </a:ext>
            </a:extLst>
          </p:cNvPr>
          <p:cNvSpPr>
            <a:spLocks noGrp="1"/>
          </p:cNvSpPr>
          <p:nvPr>
            <p:ph type="title"/>
          </p:nvPr>
        </p:nvSpPr>
        <p:spPr/>
        <p:txBody>
          <a:bodyPr/>
          <a:lstStyle/>
          <a:p>
            <a:r>
              <a:rPr lang="et-EE" dirty="0"/>
              <a:t>Millal ennast taandada?</a:t>
            </a:r>
          </a:p>
        </p:txBody>
      </p:sp>
      <p:sp>
        <p:nvSpPr>
          <p:cNvPr id="3" name="Slide Number Placeholder 2">
            <a:extLst>
              <a:ext uri="{FF2B5EF4-FFF2-40B4-BE49-F238E27FC236}">
                <a16:creationId xmlns:a16="http://schemas.microsoft.com/office/drawing/2014/main" id="{5F74759D-40EF-B1DD-CD7B-667EF4190FA5}"/>
              </a:ext>
            </a:extLst>
          </p:cNvPr>
          <p:cNvSpPr>
            <a:spLocks noGrp="1"/>
          </p:cNvSpPr>
          <p:nvPr>
            <p:ph type="sldNum" sz="quarter" idx="12"/>
          </p:nvPr>
        </p:nvSpPr>
        <p:spPr/>
        <p:txBody>
          <a:bodyPr/>
          <a:lstStyle/>
          <a:p>
            <a:fld id="{CDC100B9-F1AC-4BEB-8655-57D0A3575FDC}" type="slidenum">
              <a:rPr lang="en-US" smtClean="0"/>
              <a:t>17</a:t>
            </a:fld>
            <a:endParaRPr lang="en-US" dirty="0"/>
          </a:p>
        </p:txBody>
      </p:sp>
      <p:sp>
        <p:nvSpPr>
          <p:cNvPr id="4" name="Content Placeholder 3">
            <a:extLst>
              <a:ext uri="{FF2B5EF4-FFF2-40B4-BE49-F238E27FC236}">
                <a16:creationId xmlns:a16="http://schemas.microsoft.com/office/drawing/2014/main" id="{E78DFA2A-2CCE-F883-BEDE-A5669AFD1850}"/>
              </a:ext>
            </a:extLst>
          </p:cNvPr>
          <p:cNvSpPr>
            <a:spLocks noGrp="1"/>
          </p:cNvSpPr>
          <p:nvPr>
            <p:ph sz="quarter" idx="13"/>
          </p:nvPr>
        </p:nvSpPr>
        <p:spPr>
          <a:xfrm>
            <a:off x="771524" y="1354130"/>
            <a:ext cx="10715624" cy="4643570"/>
          </a:xfrm>
        </p:spPr>
        <p:txBody>
          <a:bodyPr/>
          <a:lstStyle/>
          <a:p>
            <a:pPr marL="342900" indent="-342900">
              <a:buFont typeface="Wingdings" panose="05000000000000000000" pitchFamily="2" charset="2"/>
              <a:buChar char="q"/>
            </a:pPr>
            <a:r>
              <a:rPr lang="et-EE" dirty="0"/>
              <a:t>Kui isikule laieneb toimingupiirang, siis </a:t>
            </a:r>
            <a:r>
              <a:rPr lang="fi-FI" dirty="0" err="1"/>
              <a:t>tuleb</a:t>
            </a:r>
            <a:r>
              <a:rPr lang="fi-FI" dirty="0"/>
              <a:t> </a:t>
            </a:r>
            <a:r>
              <a:rPr lang="fi-FI" dirty="0" err="1"/>
              <a:t>end</a:t>
            </a:r>
            <a:r>
              <a:rPr lang="fi-FI" dirty="0"/>
              <a:t> </a:t>
            </a:r>
            <a:r>
              <a:rPr lang="fi-FI" dirty="0" err="1"/>
              <a:t>otsuse</a:t>
            </a:r>
            <a:r>
              <a:rPr lang="fi-FI" dirty="0"/>
              <a:t> </a:t>
            </a:r>
            <a:r>
              <a:rPr lang="fi-FI" dirty="0" err="1"/>
              <a:t>arutamisest</a:t>
            </a:r>
            <a:r>
              <a:rPr lang="fi-FI" dirty="0"/>
              <a:t> ja </a:t>
            </a:r>
            <a:r>
              <a:rPr lang="fi-FI" dirty="0" err="1"/>
              <a:t>vastuvõtmisest</a:t>
            </a:r>
            <a:r>
              <a:rPr lang="fi-FI" dirty="0"/>
              <a:t> </a:t>
            </a:r>
            <a:r>
              <a:rPr lang="fi-FI" dirty="0" err="1"/>
              <a:t>taandada</a:t>
            </a:r>
            <a:r>
              <a:rPr lang="et-EE" dirty="0"/>
              <a:t>, kui otsus puudutab seotud isikut ja ametiisikul on </a:t>
            </a:r>
            <a:r>
              <a:rPr lang="et-EE" b="1" dirty="0"/>
              <a:t>kaalutlusõigus</a:t>
            </a:r>
            <a:r>
              <a:rPr lang="et-EE" dirty="0"/>
              <a:t>.</a:t>
            </a:r>
          </a:p>
          <a:p>
            <a:pPr>
              <a:spcAft>
                <a:spcPts val="600"/>
              </a:spcAft>
            </a:pPr>
            <a:r>
              <a:rPr lang="et-EE" dirty="0"/>
              <a:t> Näited:</a:t>
            </a:r>
          </a:p>
          <a:p>
            <a:pPr marL="342900" indent="-342900">
              <a:spcAft>
                <a:spcPts val="600"/>
              </a:spcAft>
              <a:buFont typeface="Wingdings" panose="05000000000000000000" pitchFamily="2" charset="2"/>
              <a:buChar char="§"/>
            </a:pPr>
            <a:r>
              <a:rPr lang="et-EE" dirty="0"/>
              <a:t>õpetaja on määratud õppe- ja kasvatusala töötajate konkursikomisjoni, aga konkursil kandideerib temaga seotud isik;</a:t>
            </a:r>
          </a:p>
          <a:p>
            <a:pPr marL="342900" indent="-342900">
              <a:spcAft>
                <a:spcPts val="600"/>
              </a:spcAft>
              <a:buFont typeface="Wingdings" panose="05000000000000000000" pitchFamily="2" charset="2"/>
              <a:buChar char="§"/>
            </a:pPr>
            <a:r>
              <a:rPr lang="et-EE" dirty="0"/>
              <a:t>personalijuht osaleb töövärbamise komisjonis ning kandideerib ka temaga seotud isik.</a:t>
            </a:r>
          </a:p>
        </p:txBody>
      </p:sp>
    </p:spTree>
    <p:extLst>
      <p:ext uri="{BB962C8B-B14F-4D97-AF65-F5344CB8AC3E}">
        <p14:creationId xmlns:p14="http://schemas.microsoft.com/office/powerpoint/2010/main" val="36070665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DD400-CEF6-6D06-F83D-D7873B52B305}"/>
              </a:ext>
            </a:extLst>
          </p:cNvPr>
          <p:cNvSpPr>
            <a:spLocks noGrp="1"/>
          </p:cNvSpPr>
          <p:nvPr>
            <p:ph type="title"/>
          </p:nvPr>
        </p:nvSpPr>
        <p:spPr/>
        <p:txBody>
          <a:bodyPr/>
          <a:lstStyle/>
          <a:p>
            <a:r>
              <a:rPr lang="et-EE" dirty="0"/>
              <a:t>Teavitamiskohustus</a:t>
            </a:r>
          </a:p>
        </p:txBody>
      </p:sp>
      <p:sp>
        <p:nvSpPr>
          <p:cNvPr id="3" name="Slide Number Placeholder 2">
            <a:extLst>
              <a:ext uri="{FF2B5EF4-FFF2-40B4-BE49-F238E27FC236}">
                <a16:creationId xmlns:a16="http://schemas.microsoft.com/office/drawing/2014/main" id="{FF37DB60-931D-6AA3-1D75-DBAA71EC97EB}"/>
              </a:ext>
            </a:extLst>
          </p:cNvPr>
          <p:cNvSpPr>
            <a:spLocks noGrp="1"/>
          </p:cNvSpPr>
          <p:nvPr>
            <p:ph type="sldNum" sz="quarter" idx="12"/>
          </p:nvPr>
        </p:nvSpPr>
        <p:spPr/>
        <p:txBody>
          <a:bodyPr/>
          <a:lstStyle/>
          <a:p>
            <a:fld id="{CDC100B9-F1AC-4BEB-8655-57D0A3575FDC}" type="slidenum">
              <a:rPr lang="en-US" smtClean="0"/>
              <a:t>18</a:t>
            </a:fld>
            <a:endParaRPr lang="en-US" dirty="0"/>
          </a:p>
        </p:txBody>
      </p:sp>
      <p:sp>
        <p:nvSpPr>
          <p:cNvPr id="4" name="Content Placeholder 3">
            <a:extLst>
              <a:ext uri="{FF2B5EF4-FFF2-40B4-BE49-F238E27FC236}">
                <a16:creationId xmlns:a16="http://schemas.microsoft.com/office/drawing/2014/main" id="{E0D14115-1560-AE99-6EAB-B05ADF24B5D8}"/>
              </a:ext>
            </a:extLst>
          </p:cNvPr>
          <p:cNvSpPr>
            <a:spLocks noGrp="1"/>
          </p:cNvSpPr>
          <p:nvPr>
            <p:ph sz="quarter" idx="13"/>
          </p:nvPr>
        </p:nvSpPr>
        <p:spPr>
          <a:xfrm>
            <a:off x="770394" y="1644243"/>
            <a:ext cx="10715624" cy="4523988"/>
          </a:xfrm>
        </p:spPr>
        <p:txBody>
          <a:bodyPr/>
          <a:lstStyle/>
          <a:p>
            <a:pPr marL="342900" indent="-342900">
              <a:buFont typeface="Wingdings" panose="05000000000000000000" pitchFamily="2" charset="2"/>
              <a:buChar char="q"/>
            </a:pPr>
            <a:r>
              <a:rPr lang="et-EE" dirty="0"/>
              <a:t>Ametiisik peab toimingupiiranguga seotud juhtudel nimetatud asjaolust viivitamata teavitama oma vahetut juhti.</a:t>
            </a:r>
          </a:p>
          <a:p>
            <a:pPr marL="342900" indent="-342900">
              <a:buFont typeface="Wingdings" panose="05000000000000000000" pitchFamily="2" charset="2"/>
              <a:buChar char="q"/>
            </a:pPr>
            <a:r>
              <a:rPr lang="et-EE" dirty="0"/>
              <a:t>Direktor peab haridusameti juhatajat teavitama nii seotud isikutest kui ka </a:t>
            </a:r>
            <a:r>
              <a:rPr lang="et-EE" dirty="0" err="1"/>
              <a:t>kõrvaltegevusest</a:t>
            </a:r>
            <a:r>
              <a:rPr lang="et-EE" dirty="0"/>
              <a:t> .</a:t>
            </a:r>
          </a:p>
          <a:p>
            <a:pPr marL="342900" indent="-342900">
              <a:buFont typeface="Wingdings" panose="05000000000000000000" pitchFamily="2" charset="2"/>
              <a:buChar char="q"/>
            </a:pPr>
            <a:r>
              <a:rPr lang="et-EE" dirty="0"/>
              <a:t>Käitumisjuhised huvide konflikti ja toimingupiirangu rikkumise vältimiseks võiks sätestada õppeasutuses töötajate töökorralduse reeglites.</a:t>
            </a:r>
          </a:p>
          <a:p>
            <a:pPr marL="342900" indent="-342900">
              <a:buFont typeface="Wingdings" panose="05000000000000000000" pitchFamily="2" charset="2"/>
              <a:buChar char="q"/>
            </a:pPr>
            <a:r>
              <a:rPr lang="et-EE" dirty="0"/>
              <a:t>Sisse tuleks seada sisekontrolli meetmed, et ametiisikud oleksid kohustatud läbi mõtlema võimalikud ohukohad seotud isikutega ja nad teaksid töökorraldust, kuidas sellest teada anda ning mismoodi tuleb neil käituda.</a:t>
            </a:r>
          </a:p>
        </p:txBody>
      </p:sp>
    </p:spTree>
    <p:extLst>
      <p:ext uri="{BB962C8B-B14F-4D97-AF65-F5344CB8AC3E}">
        <p14:creationId xmlns:p14="http://schemas.microsoft.com/office/powerpoint/2010/main" val="30922272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C6419-0C5E-866E-CB69-F1B1061F14C4}"/>
              </a:ext>
            </a:extLst>
          </p:cNvPr>
          <p:cNvSpPr>
            <a:spLocks noGrp="1"/>
          </p:cNvSpPr>
          <p:nvPr>
            <p:ph type="title"/>
          </p:nvPr>
        </p:nvSpPr>
        <p:spPr/>
        <p:txBody>
          <a:bodyPr/>
          <a:lstStyle/>
          <a:p>
            <a:r>
              <a:rPr lang="et-EE" dirty="0"/>
              <a:t>Kingitused, soodustused</a:t>
            </a:r>
          </a:p>
        </p:txBody>
      </p:sp>
      <p:sp>
        <p:nvSpPr>
          <p:cNvPr id="3" name="Slide Number Placeholder 2">
            <a:extLst>
              <a:ext uri="{FF2B5EF4-FFF2-40B4-BE49-F238E27FC236}">
                <a16:creationId xmlns:a16="http://schemas.microsoft.com/office/drawing/2014/main" id="{4F49FB7B-9CBB-2EB3-A794-459109FC9EC8}"/>
              </a:ext>
            </a:extLst>
          </p:cNvPr>
          <p:cNvSpPr>
            <a:spLocks noGrp="1"/>
          </p:cNvSpPr>
          <p:nvPr>
            <p:ph type="sldNum" sz="quarter" idx="12"/>
          </p:nvPr>
        </p:nvSpPr>
        <p:spPr/>
        <p:txBody>
          <a:bodyPr/>
          <a:lstStyle/>
          <a:p>
            <a:fld id="{CDC100B9-F1AC-4BEB-8655-57D0A3575FDC}" type="slidenum">
              <a:rPr lang="en-US" smtClean="0"/>
              <a:t>19</a:t>
            </a:fld>
            <a:endParaRPr lang="en-US" dirty="0"/>
          </a:p>
        </p:txBody>
      </p:sp>
      <p:sp>
        <p:nvSpPr>
          <p:cNvPr id="4" name="Content Placeholder 3">
            <a:extLst>
              <a:ext uri="{FF2B5EF4-FFF2-40B4-BE49-F238E27FC236}">
                <a16:creationId xmlns:a16="http://schemas.microsoft.com/office/drawing/2014/main" id="{A44D0D7F-D3BB-25EC-BEAF-4E0F36E15C38}"/>
              </a:ext>
            </a:extLst>
          </p:cNvPr>
          <p:cNvSpPr>
            <a:spLocks noGrp="1"/>
          </p:cNvSpPr>
          <p:nvPr>
            <p:ph sz="quarter" idx="13"/>
          </p:nvPr>
        </p:nvSpPr>
        <p:spPr>
          <a:xfrm>
            <a:off x="770394" y="1661021"/>
            <a:ext cx="10715624" cy="4425456"/>
          </a:xfrm>
        </p:spPr>
        <p:txBody>
          <a:bodyPr/>
          <a:lstStyle/>
          <a:p>
            <a:pPr marL="342900" indent="-342900">
              <a:buFont typeface="Wingdings" panose="05000000000000000000" pitchFamily="2" charset="2"/>
              <a:buChar char="q"/>
            </a:pPr>
            <a:r>
              <a:rPr lang="et-EE" dirty="0"/>
              <a:t>Õppeasutus on avalikku ülesannet täitev asutus, st ametiisikule kehtivad KVS sätted, mis reguleerivad ametikohustustega seostavate ja korruptiivse tuluna käsitlevaid soodustusi.</a:t>
            </a:r>
          </a:p>
          <a:p>
            <a:pPr marL="342900" indent="-342900">
              <a:buFont typeface="Wingdings" panose="05000000000000000000" pitchFamily="2" charset="2"/>
              <a:buChar char="q"/>
            </a:pPr>
            <a:r>
              <a:rPr lang="et-EE" dirty="0"/>
              <a:t>Tavapäraseks viisakusavalduseks saab pidada:</a:t>
            </a:r>
          </a:p>
          <a:p>
            <a:pPr marL="342900" indent="-342900">
              <a:buFont typeface="Wingdings" panose="05000000000000000000" pitchFamily="2" charset="2"/>
              <a:buChar char="§"/>
            </a:pPr>
            <a:r>
              <a:rPr lang="et-EE" dirty="0"/>
              <a:t>meenet konverentsil, koolitusel, seminaril ettekande tegemise eest;</a:t>
            </a:r>
          </a:p>
          <a:p>
            <a:pPr marL="342900" indent="-342900">
              <a:buFont typeface="Wingdings" panose="05000000000000000000" pitchFamily="2" charset="2"/>
              <a:buChar char="§"/>
            </a:pPr>
            <a:r>
              <a:rPr lang="et-EE" dirty="0"/>
              <a:t>tähtpäevade (nt jõulude) puhul tehtavaid viisakuskingitusi (nt kruus, sall, lips, kommikarp, foto) mõnelt koostööpartnerilt, sh lapsevanemalt;</a:t>
            </a:r>
          </a:p>
          <a:p>
            <a:pPr marL="342900" indent="-342900">
              <a:buFont typeface="Wingdings" panose="05000000000000000000" pitchFamily="2" charset="2"/>
              <a:buChar char="§"/>
            </a:pPr>
            <a:r>
              <a:rPr lang="et-EE" dirty="0"/>
              <a:t>sümboolseid kingitusi (nt lilled või kommid).</a:t>
            </a:r>
          </a:p>
        </p:txBody>
      </p:sp>
    </p:spTree>
    <p:extLst>
      <p:ext uri="{BB962C8B-B14F-4D97-AF65-F5344CB8AC3E}">
        <p14:creationId xmlns:p14="http://schemas.microsoft.com/office/powerpoint/2010/main" val="1983958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Infotunni eesmärk:</a:t>
            </a:r>
          </a:p>
        </p:txBody>
      </p:sp>
      <p:sp>
        <p:nvSpPr>
          <p:cNvPr id="3" name="Slide Number Placeholder 2"/>
          <p:cNvSpPr>
            <a:spLocks noGrp="1"/>
          </p:cNvSpPr>
          <p:nvPr>
            <p:ph type="sldNum" sz="quarter" idx="12"/>
          </p:nvPr>
        </p:nvSpPr>
        <p:spPr/>
        <p:txBody>
          <a:bodyPr/>
          <a:lstStyle/>
          <a:p>
            <a:fld id="{CDC100B9-F1AC-4BEB-8655-57D0A3575FDC}" type="slidenum">
              <a:rPr lang="en-US" smtClean="0"/>
              <a:t>2</a:t>
            </a:fld>
            <a:endParaRPr lang="en-US" dirty="0"/>
          </a:p>
        </p:txBody>
      </p:sp>
      <p:sp>
        <p:nvSpPr>
          <p:cNvPr id="4" name="Content Placeholder 3"/>
          <p:cNvSpPr>
            <a:spLocks noGrp="1"/>
          </p:cNvSpPr>
          <p:nvPr>
            <p:ph sz="quarter" idx="13"/>
          </p:nvPr>
        </p:nvSpPr>
        <p:spPr>
          <a:xfrm>
            <a:off x="770394" y="1515291"/>
            <a:ext cx="10715624" cy="4571185"/>
          </a:xfrm>
        </p:spPr>
        <p:txBody>
          <a:bodyPr/>
          <a:lstStyle/>
          <a:p>
            <a:pPr marL="342900" indent="-342900">
              <a:buFont typeface="Arial" panose="020B0604020202020204" pitchFamily="34" charset="0"/>
              <a:buChar char="•"/>
            </a:pPr>
            <a:endParaRPr lang="et-EE" dirty="0"/>
          </a:p>
          <a:p>
            <a:pPr marL="342900" indent="-342900">
              <a:buFont typeface="Arial" panose="020B0604020202020204" pitchFamily="34" charset="0"/>
              <a:buChar char="•"/>
            </a:pPr>
            <a:endParaRPr lang="et-EE" dirty="0"/>
          </a:p>
          <a:p>
            <a:pPr algn="just"/>
            <a:r>
              <a:rPr lang="et-EE" dirty="0"/>
              <a:t>tõsta korruptsioonijuhtumite ennetamise teadlikkust ja maandada korruptsiooni tekkimise riski</a:t>
            </a:r>
          </a:p>
          <a:p>
            <a:pPr marL="342900" indent="-342900">
              <a:buFont typeface="Arial" panose="020B0604020202020204" pitchFamily="34" charset="0"/>
              <a:buChar char="•"/>
            </a:pPr>
            <a:endParaRPr lang="et-EE" dirty="0"/>
          </a:p>
          <a:p>
            <a:pPr marL="342900" indent="-342900">
              <a:buFont typeface="Arial" panose="020B0604020202020204" pitchFamily="34" charset="0"/>
              <a:buChar char="•"/>
            </a:pPr>
            <a:endParaRPr lang="et-EE" dirty="0"/>
          </a:p>
          <a:p>
            <a:pPr marL="342900" indent="-342900">
              <a:buFont typeface="Arial" panose="020B0604020202020204" pitchFamily="34" charset="0"/>
              <a:buChar char="•"/>
            </a:pPr>
            <a:endParaRPr lang="et-EE" dirty="0"/>
          </a:p>
        </p:txBody>
      </p:sp>
    </p:spTree>
    <p:extLst>
      <p:ext uri="{BB962C8B-B14F-4D97-AF65-F5344CB8AC3E}">
        <p14:creationId xmlns:p14="http://schemas.microsoft.com/office/powerpoint/2010/main" val="28946334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47128-651A-F051-D405-FA519D882A07}"/>
              </a:ext>
            </a:extLst>
          </p:cNvPr>
          <p:cNvSpPr>
            <a:spLocks noGrp="1"/>
          </p:cNvSpPr>
          <p:nvPr>
            <p:ph type="title"/>
          </p:nvPr>
        </p:nvSpPr>
        <p:spPr/>
        <p:txBody>
          <a:bodyPr/>
          <a:lstStyle/>
          <a:p>
            <a:r>
              <a:rPr lang="et-EE" dirty="0"/>
              <a:t>Kingitused, soodustused</a:t>
            </a:r>
          </a:p>
        </p:txBody>
      </p:sp>
      <p:sp>
        <p:nvSpPr>
          <p:cNvPr id="3" name="Slide Number Placeholder 2">
            <a:extLst>
              <a:ext uri="{FF2B5EF4-FFF2-40B4-BE49-F238E27FC236}">
                <a16:creationId xmlns:a16="http://schemas.microsoft.com/office/drawing/2014/main" id="{5AE9B927-DA3C-0330-1831-625B786A3549}"/>
              </a:ext>
            </a:extLst>
          </p:cNvPr>
          <p:cNvSpPr>
            <a:spLocks noGrp="1"/>
          </p:cNvSpPr>
          <p:nvPr>
            <p:ph type="sldNum" sz="quarter" idx="12"/>
          </p:nvPr>
        </p:nvSpPr>
        <p:spPr/>
        <p:txBody>
          <a:bodyPr/>
          <a:lstStyle/>
          <a:p>
            <a:fld id="{CDC100B9-F1AC-4BEB-8655-57D0A3575FDC}" type="slidenum">
              <a:rPr lang="en-US" smtClean="0"/>
              <a:t>20</a:t>
            </a:fld>
            <a:endParaRPr lang="en-US" dirty="0"/>
          </a:p>
        </p:txBody>
      </p:sp>
      <p:sp>
        <p:nvSpPr>
          <p:cNvPr id="4" name="Content Placeholder 3">
            <a:extLst>
              <a:ext uri="{FF2B5EF4-FFF2-40B4-BE49-F238E27FC236}">
                <a16:creationId xmlns:a16="http://schemas.microsoft.com/office/drawing/2014/main" id="{2FB656C4-552E-293D-2E91-45CFE39621C9}"/>
              </a:ext>
            </a:extLst>
          </p:cNvPr>
          <p:cNvSpPr>
            <a:spLocks noGrp="1"/>
          </p:cNvSpPr>
          <p:nvPr>
            <p:ph sz="quarter" idx="13"/>
          </p:nvPr>
        </p:nvSpPr>
        <p:spPr>
          <a:xfrm>
            <a:off x="770394" y="1610686"/>
            <a:ext cx="10715624" cy="4475790"/>
          </a:xfrm>
        </p:spPr>
        <p:txBody>
          <a:bodyPr/>
          <a:lstStyle/>
          <a:p>
            <a:pPr marL="342900" indent="-342900">
              <a:buFont typeface="Wingdings" panose="05000000000000000000" pitchFamily="2" charset="2"/>
              <a:buChar char="q"/>
            </a:pPr>
            <a:r>
              <a:rPr lang="et-EE" dirty="0"/>
              <a:t>Ametikohustustega seotud soodustustest keeldutakse, mis on:</a:t>
            </a:r>
          </a:p>
          <a:p>
            <a:pPr marL="342900" indent="-342900">
              <a:buFont typeface="Wingdings" panose="05000000000000000000" pitchFamily="2" charset="2"/>
              <a:buChar char="§"/>
            </a:pPr>
            <a:r>
              <a:rPr lang="et-EE" dirty="0"/>
              <a:t>mõeldud mõjutamisena (sh näiliselt);</a:t>
            </a:r>
          </a:p>
          <a:p>
            <a:pPr marL="342900" indent="-342900">
              <a:buFont typeface="Wingdings" panose="05000000000000000000" pitchFamily="2" charset="2"/>
              <a:buChar char="§"/>
            </a:pPr>
            <a:r>
              <a:rPr lang="et-EE" dirty="0"/>
              <a:t>eksklusiivsed;</a:t>
            </a:r>
          </a:p>
          <a:p>
            <a:pPr marL="342900" indent="-342900">
              <a:buFont typeface="Wingdings" panose="05000000000000000000" pitchFamily="2" charset="2"/>
              <a:buChar char="§"/>
            </a:pPr>
            <a:r>
              <a:rPr lang="et-EE" dirty="0"/>
              <a:t>on seotud tehtava või tehtud otsuse või toiminguga.</a:t>
            </a:r>
          </a:p>
          <a:p>
            <a:r>
              <a:rPr lang="et-EE" dirty="0"/>
              <a:t>Peab silmas pidama, et tehtud kingitused ja soodustused võivad mõjutada toimingut või otsust. Vältida tuleb olukorda, mis seab erapooletuse kasvõi näiliselt küsitavuse alla.</a:t>
            </a:r>
          </a:p>
          <a:p>
            <a:endParaRPr lang="et-EE" dirty="0"/>
          </a:p>
          <a:p>
            <a:endParaRPr lang="et-EE" dirty="0"/>
          </a:p>
        </p:txBody>
      </p:sp>
    </p:spTree>
    <p:extLst>
      <p:ext uri="{BB962C8B-B14F-4D97-AF65-F5344CB8AC3E}">
        <p14:creationId xmlns:p14="http://schemas.microsoft.com/office/powerpoint/2010/main" val="16146507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09A8F-A982-3247-32F5-5830D7933DB5}"/>
              </a:ext>
            </a:extLst>
          </p:cNvPr>
          <p:cNvSpPr>
            <a:spLocks noGrp="1"/>
          </p:cNvSpPr>
          <p:nvPr>
            <p:ph type="title"/>
          </p:nvPr>
        </p:nvSpPr>
        <p:spPr/>
        <p:txBody>
          <a:bodyPr/>
          <a:lstStyle/>
          <a:p>
            <a:r>
              <a:rPr lang="et-EE" dirty="0"/>
              <a:t>Kingitused, soodustused</a:t>
            </a:r>
          </a:p>
        </p:txBody>
      </p:sp>
      <p:sp>
        <p:nvSpPr>
          <p:cNvPr id="3" name="Slide Number Placeholder 2">
            <a:extLst>
              <a:ext uri="{FF2B5EF4-FFF2-40B4-BE49-F238E27FC236}">
                <a16:creationId xmlns:a16="http://schemas.microsoft.com/office/drawing/2014/main" id="{A719E0BA-506C-0EDE-9B4F-CFD5A1AB61C1}"/>
              </a:ext>
            </a:extLst>
          </p:cNvPr>
          <p:cNvSpPr>
            <a:spLocks noGrp="1"/>
          </p:cNvSpPr>
          <p:nvPr>
            <p:ph type="sldNum" sz="quarter" idx="12"/>
          </p:nvPr>
        </p:nvSpPr>
        <p:spPr/>
        <p:txBody>
          <a:bodyPr/>
          <a:lstStyle/>
          <a:p>
            <a:fld id="{CDC100B9-F1AC-4BEB-8655-57D0A3575FDC}" type="slidenum">
              <a:rPr lang="en-US" smtClean="0"/>
              <a:t>21</a:t>
            </a:fld>
            <a:endParaRPr lang="en-US" dirty="0"/>
          </a:p>
        </p:txBody>
      </p:sp>
      <p:sp>
        <p:nvSpPr>
          <p:cNvPr id="4" name="Content Placeholder 3">
            <a:extLst>
              <a:ext uri="{FF2B5EF4-FFF2-40B4-BE49-F238E27FC236}">
                <a16:creationId xmlns:a16="http://schemas.microsoft.com/office/drawing/2014/main" id="{2BB3B3E4-8198-BD65-1D9D-1E0DC4C8AC19}"/>
              </a:ext>
            </a:extLst>
          </p:cNvPr>
          <p:cNvSpPr>
            <a:spLocks noGrp="1"/>
          </p:cNvSpPr>
          <p:nvPr>
            <p:ph sz="quarter" idx="13"/>
          </p:nvPr>
        </p:nvSpPr>
        <p:spPr/>
        <p:txBody>
          <a:bodyPr/>
          <a:lstStyle/>
          <a:p>
            <a:pPr marL="342900" indent="-342900">
              <a:buFont typeface="Wingdings" panose="05000000000000000000" pitchFamily="2" charset="2"/>
              <a:buChar char="q"/>
            </a:pPr>
            <a:r>
              <a:rPr lang="et-EE" dirty="0"/>
              <a:t>Kingitust ja soodustust vastu võttes peab olema kindel, et sellega ei eeldata tööülesannetega seotud vastuteenet ning seda saab käsitleda viisakusavaldusena.</a:t>
            </a:r>
          </a:p>
          <a:p>
            <a:pPr marL="342900" indent="-342900">
              <a:buFont typeface="Wingdings" panose="05000000000000000000" pitchFamily="2" charset="2"/>
              <a:buChar char="q"/>
            </a:pPr>
            <a:endParaRPr lang="et-EE" dirty="0"/>
          </a:p>
        </p:txBody>
      </p:sp>
      <p:pic>
        <p:nvPicPr>
          <p:cNvPr id="5" name="Picture 4">
            <a:extLst>
              <a:ext uri="{FF2B5EF4-FFF2-40B4-BE49-F238E27FC236}">
                <a16:creationId xmlns:a16="http://schemas.microsoft.com/office/drawing/2014/main" id="{5C5D2503-69C9-A359-0F37-5C0B150F921D}"/>
              </a:ext>
            </a:extLst>
          </p:cNvPr>
          <p:cNvPicPr>
            <a:picLocks noChangeAspect="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954443" y="3297982"/>
            <a:ext cx="1994030" cy="1994030"/>
          </a:xfrm>
          <a:prstGeom prst="rect">
            <a:avLst/>
          </a:prstGeom>
          <a:noFill/>
          <a:ln>
            <a:noFill/>
          </a:ln>
        </p:spPr>
      </p:pic>
      <p:pic>
        <p:nvPicPr>
          <p:cNvPr id="6" name="Picture 5">
            <a:extLst>
              <a:ext uri="{FF2B5EF4-FFF2-40B4-BE49-F238E27FC236}">
                <a16:creationId xmlns:a16="http://schemas.microsoft.com/office/drawing/2014/main" id="{9360CC5C-6BFE-2821-79DB-2FD0489AC16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97033" y="3297982"/>
            <a:ext cx="2263063" cy="2263063"/>
          </a:xfrm>
          <a:prstGeom prst="rect">
            <a:avLst/>
          </a:prstGeom>
          <a:noFill/>
          <a:ln>
            <a:noFill/>
          </a:ln>
        </p:spPr>
      </p:pic>
      <p:pic>
        <p:nvPicPr>
          <p:cNvPr id="7" name="Picture 6" descr="Iced Out Ring Palvetades Käed Kaelakee &amp; Ripats Koos Roostevabast Terasest  Kett Kulla Värvi Bling Kuupmeetri Tsirkoon Meeste Hip-hop Ehted F &lt;  Kaelakeed &amp; Ripatsid - Keilaautokool.ee">
            <a:extLst>
              <a:ext uri="{FF2B5EF4-FFF2-40B4-BE49-F238E27FC236}">
                <a16:creationId xmlns:a16="http://schemas.microsoft.com/office/drawing/2014/main" id="{53E0F15E-2FC4-05CC-299A-E9EC05C2CB7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231009" y="3497619"/>
            <a:ext cx="2263063" cy="2263063"/>
          </a:xfrm>
          <a:prstGeom prst="rect">
            <a:avLst/>
          </a:prstGeom>
          <a:noFill/>
          <a:ln>
            <a:noFill/>
          </a:ln>
        </p:spPr>
      </p:pic>
      <p:pic>
        <p:nvPicPr>
          <p:cNvPr id="8" name="Picture 7" descr="Meeste käekell Tissot T099.427.36.038.00">
            <a:extLst>
              <a:ext uri="{FF2B5EF4-FFF2-40B4-BE49-F238E27FC236}">
                <a16:creationId xmlns:a16="http://schemas.microsoft.com/office/drawing/2014/main" id="{070AE53D-10FF-B372-A275-1CD5A977A403}"/>
              </a:ext>
            </a:extLst>
          </p:cNvPr>
          <p:cNvPicPr>
            <a:picLocks noChangeAspect="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8491926" y="3003258"/>
            <a:ext cx="1851087" cy="3083217"/>
          </a:xfrm>
          <a:prstGeom prst="rect">
            <a:avLst/>
          </a:prstGeom>
          <a:noFill/>
          <a:ln>
            <a:noFill/>
          </a:ln>
        </p:spPr>
      </p:pic>
    </p:spTree>
    <p:extLst>
      <p:ext uri="{BB962C8B-B14F-4D97-AF65-F5344CB8AC3E}">
        <p14:creationId xmlns:p14="http://schemas.microsoft.com/office/powerpoint/2010/main" val="31340233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C95F4-2948-1A9D-C571-EA9F1631FCE1}"/>
              </a:ext>
            </a:extLst>
          </p:cNvPr>
          <p:cNvSpPr>
            <a:spLocks noGrp="1"/>
          </p:cNvSpPr>
          <p:nvPr>
            <p:ph type="title"/>
          </p:nvPr>
        </p:nvSpPr>
        <p:spPr/>
        <p:txBody>
          <a:bodyPr/>
          <a:lstStyle/>
          <a:p>
            <a:r>
              <a:rPr lang="et-EE" dirty="0"/>
              <a:t>Näited</a:t>
            </a:r>
          </a:p>
        </p:txBody>
      </p:sp>
      <p:sp>
        <p:nvSpPr>
          <p:cNvPr id="3" name="Slide Number Placeholder 2">
            <a:extLst>
              <a:ext uri="{FF2B5EF4-FFF2-40B4-BE49-F238E27FC236}">
                <a16:creationId xmlns:a16="http://schemas.microsoft.com/office/drawing/2014/main" id="{EC59A622-421A-4A3E-03A3-CF68A1608FE4}"/>
              </a:ext>
            </a:extLst>
          </p:cNvPr>
          <p:cNvSpPr>
            <a:spLocks noGrp="1"/>
          </p:cNvSpPr>
          <p:nvPr>
            <p:ph type="sldNum" sz="quarter" idx="12"/>
          </p:nvPr>
        </p:nvSpPr>
        <p:spPr/>
        <p:txBody>
          <a:bodyPr/>
          <a:lstStyle/>
          <a:p>
            <a:fld id="{CDC100B9-F1AC-4BEB-8655-57D0A3575FDC}" type="slidenum">
              <a:rPr lang="en-US" smtClean="0"/>
              <a:t>22</a:t>
            </a:fld>
            <a:endParaRPr lang="en-US" dirty="0"/>
          </a:p>
        </p:txBody>
      </p:sp>
      <p:sp>
        <p:nvSpPr>
          <p:cNvPr id="4" name="Content Placeholder 3">
            <a:extLst>
              <a:ext uri="{FF2B5EF4-FFF2-40B4-BE49-F238E27FC236}">
                <a16:creationId xmlns:a16="http://schemas.microsoft.com/office/drawing/2014/main" id="{7457F95E-3FE1-61E8-4E7F-2FC01A5A4DD8}"/>
              </a:ext>
            </a:extLst>
          </p:cNvPr>
          <p:cNvSpPr>
            <a:spLocks noGrp="1"/>
          </p:cNvSpPr>
          <p:nvPr>
            <p:ph sz="quarter" idx="13"/>
          </p:nvPr>
        </p:nvSpPr>
        <p:spPr>
          <a:xfrm>
            <a:off x="738188" y="1551963"/>
            <a:ext cx="10715624" cy="4534513"/>
          </a:xfrm>
        </p:spPr>
        <p:txBody>
          <a:bodyPr/>
          <a:lstStyle/>
          <a:p>
            <a:pPr marL="342900" indent="-342900">
              <a:lnSpc>
                <a:spcPct val="100000"/>
              </a:lnSpc>
              <a:buFont typeface="Wingdings" panose="05000000000000000000" pitchFamily="2" charset="2"/>
              <a:buChar char="q"/>
            </a:pPr>
            <a:r>
              <a:rPr lang="et-EE" dirty="0">
                <a:solidFill>
                  <a:srgbClr val="0070C0"/>
                </a:solidFill>
              </a:rPr>
              <a:t>Õppenõukogus arutatakse õpetajaga seotud isiku üleviimist järgmisesse klassi. Õpilasel on klassi lõpetamise tingimused täidetud.</a:t>
            </a:r>
          </a:p>
          <a:p>
            <a:pPr>
              <a:lnSpc>
                <a:spcPct val="100000"/>
              </a:lnSpc>
            </a:pPr>
            <a:r>
              <a:rPr lang="et-EE" dirty="0"/>
              <a:t>      Kas õpetaja peab end õppenõukogus otsuse tegemisel taandama?</a:t>
            </a:r>
          </a:p>
          <a:p>
            <a:pPr>
              <a:lnSpc>
                <a:spcPct val="100000"/>
              </a:lnSpc>
            </a:pPr>
            <a:r>
              <a:rPr lang="et-EE" i="1" dirty="0"/>
              <a:t>V: Ei pea, kuna õpetajal puudub kaalutlusõigus. Klassi lõpetamise tingimused on kehtestatud õigusaktis ning on õpilase poolt täidetud, tegemist on rutiinse otsusega.</a:t>
            </a:r>
          </a:p>
          <a:p>
            <a:pPr>
              <a:lnSpc>
                <a:spcPct val="100000"/>
              </a:lnSpc>
            </a:pPr>
            <a:endParaRPr lang="et-EE" i="1" dirty="0"/>
          </a:p>
          <a:p>
            <a:pPr marL="342900" indent="-342900">
              <a:lnSpc>
                <a:spcPct val="100000"/>
              </a:lnSpc>
              <a:buFont typeface="Wingdings" panose="05000000000000000000" pitchFamily="2" charset="2"/>
              <a:buChar char="q"/>
            </a:pPr>
            <a:r>
              <a:rPr kumimoji="0" lang="et-EE" sz="2400" b="0" i="0" u="none" strike="noStrike" kern="1200" cap="none" spc="0" normalizeH="0" baseline="0" noProof="0" dirty="0">
                <a:ln>
                  <a:noFill/>
                </a:ln>
                <a:solidFill>
                  <a:srgbClr val="0070C0"/>
                </a:solidFill>
                <a:effectLst/>
                <a:uLnTx/>
                <a:uFillTx/>
                <a:latin typeface="Lab Grotesque"/>
                <a:ea typeface="+mn-ea"/>
                <a:cs typeface="+mn-cs"/>
              </a:rPr>
              <a:t>Õppenõukogus arutatakse endaga seotud isiku klassikursuse kordama jätmist.</a:t>
            </a:r>
          </a:p>
          <a:p>
            <a:pPr>
              <a:lnSpc>
                <a:spcPct val="100000"/>
              </a:lnSpc>
            </a:pPr>
            <a:r>
              <a:rPr lang="et-EE" dirty="0">
                <a:solidFill>
                  <a:srgbClr val="000000"/>
                </a:solidFill>
                <a:latin typeface="Lab Grotesque"/>
              </a:rPr>
              <a:t>   Kas õpetaja peab end õppenõukogus otsuse tegemisel taandama?</a:t>
            </a:r>
          </a:p>
          <a:p>
            <a:pPr>
              <a:lnSpc>
                <a:spcPct val="100000"/>
              </a:lnSpc>
            </a:pPr>
            <a:r>
              <a:rPr kumimoji="0" lang="et-EE" sz="2400" b="0" i="0" u="none" strike="noStrike" kern="1200" cap="none" spc="0" normalizeH="0" baseline="0" noProof="0" dirty="0">
                <a:ln>
                  <a:noFill/>
                </a:ln>
                <a:solidFill>
                  <a:srgbClr val="000000"/>
                </a:solidFill>
                <a:effectLst/>
                <a:uLnTx/>
                <a:uFillTx/>
                <a:latin typeface="Lab Grotesque"/>
                <a:ea typeface="+mn-ea"/>
                <a:cs typeface="+mn-cs"/>
              </a:rPr>
              <a:t>V</a:t>
            </a:r>
            <a:r>
              <a:rPr kumimoji="0" lang="et-EE" sz="2400" b="0" i="1" u="none" strike="noStrike" kern="1200" cap="none" spc="0" normalizeH="0" baseline="0" noProof="0" dirty="0">
                <a:ln>
                  <a:noFill/>
                </a:ln>
                <a:solidFill>
                  <a:srgbClr val="000000"/>
                </a:solidFill>
                <a:effectLst/>
                <a:uLnTx/>
                <a:uFillTx/>
                <a:latin typeface="Lab Grotesque"/>
                <a:ea typeface="+mn-ea"/>
                <a:cs typeface="+mn-cs"/>
              </a:rPr>
              <a:t>: Ei pea, kuna õpetajal puudub kaalutlusõigus. Klassi lõpetamise tingimused ei ole õpilasel täidetud.</a:t>
            </a:r>
          </a:p>
          <a:p>
            <a:pPr>
              <a:lnSpc>
                <a:spcPct val="100000"/>
              </a:lnSpc>
            </a:pPr>
            <a:endParaRPr lang="et-EE" i="1" dirty="0"/>
          </a:p>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endParaRPr kumimoji="0" lang="et-EE" sz="2400" b="0" i="1" u="none" strike="noStrike" kern="1200" cap="none" spc="0" normalizeH="0" baseline="0" noProof="0" dirty="0">
              <a:ln>
                <a:noFill/>
              </a:ln>
              <a:solidFill>
                <a:srgbClr val="000000"/>
              </a:solidFill>
              <a:effectLst/>
              <a:uLnTx/>
              <a:uFillTx/>
              <a:latin typeface="Lab Grotesque"/>
              <a:ea typeface="+mn-ea"/>
              <a:cs typeface="+mn-cs"/>
            </a:endParaRPr>
          </a:p>
          <a:p>
            <a:pPr>
              <a:lnSpc>
                <a:spcPct val="100000"/>
              </a:lnSpc>
            </a:pPr>
            <a:endParaRPr lang="et-EE" dirty="0">
              <a:solidFill>
                <a:srgbClr val="0070C0"/>
              </a:solidFill>
            </a:endParaRPr>
          </a:p>
          <a:p>
            <a:pPr>
              <a:lnSpc>
                <a:spcPct val="100000"/>
              </a:lnSpc>
            </a:pPr>
            <a:endParaRPr lang="et-EE" i="1" dirty="0"/>
          </a:p>
          <a:p>
            <a:pPr marL="342900" indent="-342900">
              <a:lnSpc>
                <a:spcPct val="100000"/>
              </a:lnSpc>
              <a:buFont typeface="Wingdings" panose="05000000000000000000" pitchFamily="2" charset="2"/>
              <a:buChar char="q"/>
            </a:pPr>
            <a:endParaRPr lang="et-EE" i="1" dirty="0"/>
          </a:p>
          <a:p>
            <a:endParaRPr lang="et-EE" dirty="0"/>
          </a:p>
          <a:p>
            <a:endParaRPr lang="et-EE" dirty="0"/>
          </a:p>
        </p:txBody>
      </p:sp>
    </p:spTree>
    <p:extLst>
      <p:ext uri="{BB962C8B-B14F-4D97-AF65-F5344CB8AC3E}">
        <p14:creationId xmlns:p14="http://schemas.microsoft.com/office/powerpoint/2010/main" val="3856453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99DA5-EDFE-0E78-84CD-EB0A4A6224A1}"/>
              </a:ext>
            </a:extLst>
          </p:cNvPr>
          <p:cNvSpPr>
            <a:spLocks noGrp="1"/>
          </p:cNvSpPr>
          <p:nvPr>
            <p:ph type="title"/>
          </p:nvPr>
        </p:nvSpPr>
        <p:spPr/>
        <p:txBody>
          <a:bodyPr/>
          <a:lstStyle/>
          <a:p>
            <a:r>
              <a:rPr lang="et-EE" dirty="0"/>
              <a:t>Näited</a:t>
            </a:r>
          </a:p>
        </p:txBody>
      </p:sp>
      <p:sp>
        <p:nvSpPr>
          <p:cNvPr id="3" name="Slide Number Placeholder 2">
            <a:extLst>
              <a:ext uri="{FF2B5EF4-FFF2-40B4-BE49-F238E27FC236}">
                <a16:creationId xmlns:a16="http://schemas.microsoft.com/office/drawing/2014/main" id="{047CB616-3279-0B7C-3C42-3B44227567A3}"/>
              </a:ext>
            </a:extLst>
          </p:cNvPr>
          <p:cNvSpPr>
            <a:spLocks noGrp="1"/>
          </p:cNvSpPr>
          <p:nvPr>
            <p:ph type="sldNum" sz="quarter" idx="12"/>
          </p:nvPr>
        </p:nvSpPr>
        <p:spPr/>
        <p:txBody>
          <a:bodyPr/>
          <a:lstStyle/>
          <a:p>
            <a:fld id="{CDC100B9-F1AC-4BEB-8655-57D0A3575FDC}" type="slidenum">
              <a:rPr lang="en-US" smtClean="0"/>
              <a:t>23</a:t>
            </a:fld>
            <a:endParaRPr lang="en-US" dirty="0"/>
          </a:p>
        </p:txBody>
      </p:sp>
      <p:sp>
        <p:nvSpPr>
          <p:cNvPr id="4" name="Content Placeholder 3">
            <a:extLst>
              <a:ext uri="{FF2B5EF4-FFF2-40B4-BE49-F238E27FC236}">
                <a16:creationId xmlns:a16="http://schemas.microsoft.com/office/drawing/2014/main" id="{490B49B8-BB2C-87AF-1DD6-B6923E758464}"/>
              </a:ext>
            </a:extLst>
          </p:cNvPr>
          <p:cNvSpPr>
            <a:spLocks noGrp="1"/>
          </p:cNvSpPr>
          <p:nvPr>
            <p:ph sz="quarter" idx="13"/>
          </p:nvPr>
        </p:nvSpPr>
        <p:spPr>
          <a:xfrm>
            <a:off x="770394" y="1735931"/>
            <a:ext cx="10715624" cy="4350545"/>
          </a:xfrm>
        </p:spPr>
        <p:txBody>
          <a:bodyPr/>
          <a:lstStyle/>
          <a:p>
            <a:pPr marL="342900" indent="-342900">
              <a:lnSpc>
                <a:spcPct val="100000"/>
              </a:lnSpc>
              <a:buFont typeface="Wingdings" panose="05000000000000000000" pitchFamily="2" charset="2"/>
              <a:buChar char="q"/>
            </a:pPr>
            <a:r>
              <a:rPr lang="et-EE" dirty="0">
                <a:solidFill>
                  <a:srgbClr val="0070C0"/>
                </a:solidFill>
              </a:rPr>
              <a:t>Direktor allkirjastas käskkirja, mille alusel maksti temaga seotud isikule preemiat eduka projekti läbi viimise eest. </a:t>
            </a:r>
            <a:endParaRPr lang="et-EE" dirty="0"/>
          </a:p>
          <a:p>
            <a:pPr>
              <a:lnSpc>
                <a:spcPct val="100000"/>
              </a:lnSpc>
            </a:pPr>
            <a:r>
              <a:rPr lang="et-EE" dirty="0"/>
              <a:t>     Kas direktor toimis õigesti?</a:t>
            </a:r>
          </a:p>
          <a:p>
            <a:pPr algn="just">
              <a:lnSpc>
                <a:spcPct val="100000"/>
              </a:lnSpc>
            </a:pPr>
            <a:r>
              <a:rPr lang="et-EE" dirty="0"/>
              <a:t>V: Ei, alates 18.05.2023 oleks pidanud käskkirja allkirjastama haridusameti poolt määratud ametnik. KVS kohaselt on ametiisikul keelatud toimingu või otsuse tegemine, kui otsus või toiming puudutab endaga seotud isikut.</a:t>
            </a:r>
          </a:p>
          <a:p>
            <a:pPr marL="342900" indent="-342900">
              <a:lnSpc>
                <a:spcPct val="100000"/>
              </a:lnSpc>
              <a:buFont typeface="Wingdings" panose="05000000000000000000" pitchFamily="2" charset="2"/>
              <a:buChar char="q"/>
            </a:pPr>
            <a:r>
              <a:rPr lang="et-EE" dirty="0">
                <a:solidFill>
                  <a:srgbClr val="0070C0"/>
                </a:solidFill>
              </a:rPr>
              <a:t>IT juht, haridustehnoloog, huvijuht, kantselei juhataja viivad läbi  ostumenetlusi.</a:t>
            </a:r>
          </a:p>
          <a:p>
            <a:pPr>
              <a:lnSpc>
                <a:spcPct val="100000"/>
              </a:lnSpc>
            </a:pPr>
            <a:r>
              <a:rPr lang="et-EE" dirty="0"/>
              <a:t>     Kas nad on ametiisikud?</a:t>
            </a:r>
          </a:p>
          <a:p>
            <a:pPr algn="just">
              <a:lnSpc>
                <a:spcPct val="100000"/>
              </a:lnSpc>
            </a:pPr>
            <a:r>
              <a:rPr lang="et-EE" i="1" dirty="0"/>
              <a:t>V: Jah. Kui tehakse avaliku ressursi eest ostumenetlusi, siis on tegemist hankeprotsessiga ning nendele laieneb ka toimingupiirang.</a:t>
            </a:r>
          </a:p>
          <a:p>
            <a:pPr>
              <a:lnSpc>
                <a:spcPct val="100000"/>
              </a:lnSpc>
            </a:pPr>
            <a:endParaRPr lang="et-EE" dirty="0"/>
          </a:p>
          <a:p>
            <a:pPr>
              <a:lnSpc>
                <a:spcPct val="100000"/>
              </a:lnSpc>
            </a:pPr>
            <a:endParaRPr lang="et-EE" dirty="0"/>
          </a:p>
          <a:p>
            <a:pPr marL="342900" indent="-342900">
              <a:buFont typeface="Wingdings" panose="05000000000000000000" pitchFamily="2" charset="2"/>
              <a:buChar char="§"/>
            </a:pPr>
            <a:endParaRPr lang="et-EE" dirty="0"/>
          </a:p>
          <a:p>
            <a:endParaRPr lang="et-EE" dirty="0"/>
          </a:p>
        </p:txBody>
      </p:sp>
    </p:spTree>
    <p:extLst>
      <p:ext uri="{BB962C8B-B14F-4D97-AF65-F5344CB8AC3E}">
        <p14:creationId xmlns:p14="http://schemas.microsoft.com/office/powerpoint/2010/main" val="39034865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E76A2-A1CD-71E4-5FD9-7A99B5C9ED3F}"/>
              </a:ext>
            </a:extLst>
          </p:cNvPr>
          <p:cNvSpPr>
            <a:spLocks noGrp="1"/>
          </p:cNvSpPr>
          <p:nvPr>
            <p:ph type="title"/>
          </p:nvPr>
        </p:nvSpPr>
        <p:spPr/>
        <p:txBody>
          <a:bodyPr/>
          <a:lstStyle/>
          <a:p>
            <a:r>
              <a:rPr lang="et-EE" dirty="0"/>
              <a:t>Näited</a:t>
            </a:r>
          </a:p>
        </p:txBody>
      </p:sp>
      <p:sp>
        <p:nvSpPr>
          <p:cNvPr id="3" name="Slide Number Placeholder 2">
            <a:extLst>
              <a:ext uri="{FF2B5EF4-FFF2-40B4-BE49-F238E27FC236}">
                <a16:creationId xmlns:a16="http://schemas.microsoft.com/office/drawing/2014/main" id="{57F3D0D6-035E-90DC-943B-E2B050E4A1A2}"/>
              </a:ext>
            </a:extLst>
          </p:cNvPr>
          <p:cNvSpPr>
            <a:spLocks noGrp="1"/>
          </p:cNvSpPr>
          <p:nvPr>
            <p:ph type="sldNum" sz="quarter" idx="12"/>
          </p:nvPr>
        </p:nvSpPr>
        <p:spPr/>
        <p:txBody>
          <a:bodyPr/>
          <a:lstStyle/>
          <a:p>
            <a:fld id="{CDC100B9-F1AC-4BEB-8655-57D0A3575FDC}" type="slidenum">
              <a:rPr lang="en-US" smtClean="0"/>
              <a:t>24</a:t>
            </a:fld>
            <a:endParaRPr lang="en-US" dirty="0"/>
          </a:p>
        </p:txBody>
      </p:sp>
      <p:sp>
        <p:nvSpPr>
          <p:cNvPr id="4" name="Content Placeholder 3">
            <a:extLst>
              <a:ext uri="{FF2B5EF4-FFF2-40B4-BE49-F238E27FC236}">
                <a16:creationId xmlns:a16="http://schemas.microsoft.com/office/drawing/2014/main" id="{49045FA3-E2D8-A383-0C0B-30EEC2811C94}"/>
              </a:ext>
            </a:extLst>
          </p:cNvPr>
          <p:cNvSpPr>
            <a:spLocks noGrp="1"/>
          </p:cNvSpPr>
          <p:nvPr>
            <p:ph sz="quarter" idx="13"/>
          </p:nvPr>
        </p:nvSpPr>
        <p:spPr>
          <a:xfrm>
            <a:off x="770394" y="1735931"/>
            <a:ext cx="10715624" cy="4350545"/>
          </a:xfrm>
        </p:spPr>
        <p:txBody>
          <a:bodyPr/>
          <a:lstStyle/>
          <a:p>
            <a:pPr>
              <a:lnSpc>
                <a:spcPct val="100000"/>
              </a:lnSpc>
            </a:pPr>
            <a:r>
              <a:rPr lang="et-EE" i="1" dirty="0"/>
              <a:t>  </a:t>
            </a:r>
          </a:p>
          <a:p>
            <a:pPr marL="342900" indent="-342900">
              <a:lnSpc>
                <a:spcPct val="100000"/>
              </a:lnSpc>
              <a:buFont typeface="Wingdings" panose="05000000000000000000" pitchFamily="2" charset="2"/>
              <a:buChar char="q"/>
            </a:pPr>
            <a:r>
              <a:rPr lang="et-EE" dirty="0">
                <a:solidFill>
                  <a:srgbClr val="0070C0"/>
                </a:solidFill>
              </a:rPr>
              <a:t>Juhiabi majanduse alal analüüsib eelarvet ja teeb direk</a:t>
            </a:r>
            <a:r>
              <a:rPr lang="et-EE" dirty="0">
                <a:solidFill>
                  <a:schemeClr val="accent1"/>
                </a:solidFill>
              </a:rPr>
              <a:t>torile ettepaneku teostada SAP portaalis ümbertõstmist ühelt kuluühikult teisele.</a:t>
            </a:r>
          </a:p>
          <a:p>
            <a:pPr>
              <a:lnSpc>
                <a:spcPct val="100000"/>
              </a:lnSpc>
            </a:pPr>
            <a:r>
              <a:rPr lang="et-EE" dirty="0">
                <a:solidFill>
                  <a:schemeClr val="accent1"/>
                </a:solidFill>
              </a:rPr>
              <a:t>     </a:t>
            </a:r>
            <a:r>
              <a:rPr lang="et-EE" dirty="0"/>
              <a:t>Kas juhiabi on ametiisik?</a:t>
            </a:r>
          </a:p>
          <a:p>
            <a:pPr>
              <a:lnSpc>
                <a:spcPct val="100000"/>
              </a:lnSpc>
            </a:pPr>
            <a:r>
              <a:rPr lang="et-EE" i="1" dirty="0"/>
              <a:t>V: Ei. Tegemist on töö sisemise korraldamisega. </a:t>
            </a:r>
            <a:endParaRPr lang="et-EE" i="1" dirty="0">
              <a:sym typeface="Wingdings" panose="05000000000000000000" pitchFamily="2" charset="2"/>
            </a:endParaRPr>
          </a:p>
          <a:p>
            <a:pPr>
              <a:lnSpc>
                <a:spcPct val="100000"/>
              </a:lnSpc>
            </a:pPr>
            <a:endParaRPr lang="et-EE" i="1" dirty="0">
              <a:sym typeface="Wingdings" panose="05000000000000000000" pitchFamily="2" charset="2"/>
            </a:endParaRPr>
          </a:p>
          <a:p>
            <a:pPr algn="ctr">
              <a:lnSpc>
                <a:spcPct val="100000"/>
              </a:lnSpc>
            </a:pPr>
            <a:r>
              <a:rPr lang="et-EE" sz="8000" i="1" dirty="0">
                <a:solidFill>
                  <a:schemeClr val="accent4"/>
                </a:solidFill>
                <a:sym typeface="Wingdings" panose="05000000000000000000" pitchFamily="2" charset="2"/>
              </a:rPr>
              <a:t></a:t>
            </a:r>
            <a:endParaRPr lang="et-EE" sz="8000" i="1" dirty="0">
              <a:solidFill>
                <a:schemeClr val="accent4"/>
              </a:solidFill>
            </a:endParaRPr>
          </a:p>
          <a:p>
            <a:pPr>
              <a:lnSpc>
                <a:spcPct val="100000"/>
              </a:lnSpc>
            </a:pPr>
            <a:endParaRPr lang="et-EE" i="1" dirty="0"/>
          </a:p>
          <a:p>
            <a:pPr>
              <a:lnSpc>
                <a:spcPct val="100000"/>
              </a:lnSpc>
            </a:pPr>
            <a:endParaRPr lang="et-EE" i="1" dirty="0"/>
          </a:p>
          <a:p>
            <a:pPr>
              <a:lnSpc>
                <a:spcPct val="100000"/>
              </a:lnSpc>
            </a:pPr>
            <a:endParaRPr lang="et-EE" i="1" dirty="0"/>
          </a:p>
          <a:p>
            <a:pPr marL="342900" indent="-342900">
              <a:buFont typeface="Wingdings" panose="05000000000000000000" pitchFamily="2" charset="2"/>
              <a:buChar char="q"/>
            </a:pPr>
            <a:endParaRPr lang="et-EE" dirty="0"/>
          </a:p>
        </p:txBody>
      </p:sp>
    </p:spTree>
    <p:extLst>
      <p:ext uri="{BB962C8B-B14F-4D97-AF65-F5344CB8AC3E}">
        <p14:creationId xmlns:p14="http://schemas.microsoft.com/office/powerpoint/2010/main" val="896100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4" y="771524"/>
            <a:ext cx="10715625" cy="583451"/>
          </a:xfrm>
        </p:spPr>
        <p:txBody>
          <a:bodyPr/>
          <a:lstStyle/>
          <a:p>
            <a:r>
              <a:rPr lang="et-EE" dirty="0"/>
              <a:t>Läbivad tegevused:</a:t>
            </a:r>
            <a:endParaRPr lang="et-EE" sz="1200" dirty="0"/>
          </a:p>
        </p:txBody>
      </p:sp>
      <p:sp>
        <p:nvSpPr>
          <p:cNvPr id="3" name="Slide Number Placeholder 2"/>
          <p:cNvSpPr>
            <a:spLocks noGrp="1"/>
          </p:cNvSpPr>
          <p:nvPr>
            <p:ph type="sldNum" sz="quarter" idx="12"/>
          </p:nvPr>
        </p:nvSpPr>
        <p:spPr/>
        <p:txBody>
          <a:bodyPr/>
          <a:lstStyle/>
          <a:p>
            <a:fld id="{CDC100B9-F1AC-4BEB-8655-57D0A3575FDC}" type="slidenum">
              <a:rPr lang="en-US" smtClean="0"/>
              <a:t>3</a:t>
            </a:fld>
            <a:endParaRPr lang="en-US" dirty="0"/>
          </a:p>
        </p:txBody>
      </p:sp>
      <p:sp>
        <p:nvSpPr>
          <p:cNvPr id="4" name="Content Placeholder 3"/>
          <p:cNvSpPr>
            <a:spLocks noGrp="1"/>
          </p:cNvSpPr>
          <p:nvPr>
            <p:ph sz="quarter" idx="13"/>
          </p:nvPr>
        </p:nvSpPr>
        <p:spPr>
          <a:xfrm>
            <a:off x="770395" y="1501629"/>
            <a:ext cx="10715624" cy="4584847"/>
          </a:xfrm>
        </p:spPr>
        <p:txBody>
          <a:bodyPr/>
          <a:lstStyle/>
          <a:p>
            <a:pPr marL="342900" marR="0" lvl="0" indent="-342900" algn="l" defTabSz="914400" rtl="0" eaLnBrk="1" fontAlgn="auto" latinLnBrk="0" hangingPunct="1">
              <a:lnSpc>
                <a:spcPct val="125000"/>
              </a:lnSpc>
              <a:spcBef>
                <a:spcPts val="0"/>
              </a:spcBef>
              <a:spcAft>
                <a:spcPts val="1200"/>
              </a:spcAft>
              <a:buClrTx/>
              <a:buSzTx/>
              <a:buFont typeface="Wingdings" panose="05000000000000000000" pitchFamily="2" charset="2"/>
              <a:buChar char="q"/>
              <a:tabLst/>
              <a:defRPr/>
            </a:pPr>
            <a:r>
              <a:rPr kumimoji="0" lang="et-EE" sz="2400" b="0" i="0" u="none" strike="noStrike" kern="1200" cap="none" spc="0" normalizeH="0" baseline="0" noProof="0" dirty="0">
                <a:ln>
                  <a:noFill/>
                </a:ln>
                <a:solidFill>
                  <a:srgbClr val="000000"/>
                </a:solidFill>
                <a:effectLst/>
                <a:uLnTx/>
                <a:uFillTx/>
                <a:latin typeface="Lab Grotesque"/>
                <a:ea typeface="+mn-ea"/>
                <a:cs typeface="+mn-cs"/>
              </a:rPr>
              <a:t>Käskkirjaga määrata isik, kes vastutab korruptsiooniriskide ja nende maandamise tegevuse eest asutuses. Kui käskkirjaga isikut ei määrata, siis vastutajaks on </a:t>
            </a:r>
            <a:r>
              <a:rPr kumimoji="0" lang="et-EE" sz="2400" b="0" i="0" u="none" strike="noStrike" kern="1200" cap="none" spc="0" normalizeH="0" baseline="0" noProof="0">
                <a:ln>
                  <a:noFill/>
                </a:ln>
                <a:solidFill>
                  <a:srgbClr val="000000"/>
                </a:solidFill>
                <a:effectLst/>
                <a:uLnTx/>
                <a:uFillTx/>
                <a:latin typeface="Lab Grotesque"/>
                <a:ea typeface="+mn-ea"/>
                <a:cs typeface="+mn-cs"/>
              </a:rPr>
              <a:t>asutuse juht (info kodulehele). </a:t>
            </a:r>
            <a:endParaRPr lang="et-EE" dirty="0"/>
          </a:p>
          <a:p>
            <a:pPr marL="342900" indent="-342900">
              <a:buFont typeface="Wingdings" panose="05000000000000000000" pitchFamily="2" charset="2"/>
              <a:buChar char="q"/>
            </a:pPr>
            <a:r>
              <a:rPr lang="et-EE" dirty="0"/>
              <a:t>Kaardistada korruptsiooniriskiga töökohad.</a:t>
            </a:r>
          </a:p>
          <a:p>
            <a:r>
              <a:rPr lang="et-EE" i="1" dirty="0"/>
              <a:t>Nt hankedokumentide ettevalmistaja, lepingute ettevalmistaja, arvete kinnitaja</a:t>
            </a:r>
          </a:p>
          <a:p>
            <a:pPr marL="342900" indent="-342900">
              <a:buFont typeface="Wingdings" panose="05000000000000000000" pitchFamily="2" charset="2"/>
              <a:buChar char="q"/>
            </a:pPr>
            <a:r>
              <a:rPr lang="et-EE" dirty="0"/>
              <a:t>Kaardistada korruptsiooniriskiga läbiviidavad menetlused ja tegevused.</a:t>
            </a:r>
          </a:p>
          <a:p>
            <a:r>
              <a:rPr lang="et-EE" i="1" dirty="0"/>
              <a:t>Nt hangete läbiviimine, teenuste ja asjade ost</a:t>
            </a:r>
          </a:p>
          <a:p>
            <a:pPr marL="342900" indent="-342900">
              <a:buFont typeface="Wingdings" panose="05000000000000000000" pitchFamily="2" charset="2"/>
              <a:buChar char="q"/>
            </a:pPr>
            <a:r>
              <a:rPr lang="et-EE" dirty="0"/>
              <a:t>Käskkirjaga määrata, milliste töökohtadega kaasneb ametiseisund (info kodulehele).</a:t>
            </a:r>
          </a:p>
          <a:p>
            <a:endParaRPr lang="et-EE" dirty="0"/>
          </a:p>
          <a:p>
            <a:pPr marL="342900" indent="-342900">
              <a:buFont typeface="Wingdings" panose="05000000000000000000" pitchFamily="2" charset="2"/>
              <a:buChar char="§"/>
            </a:pPr>
            <a:endParaRPr lang="et-EE" dirty="0"/>
          </a:p>
        </p:txBody>
      </p:sp>
    </p:spTree>
    <p:extLst>
      <p:ext uri="{BB962C8B-B14F-4D97-AF65-F5344CB8AC3E}">
        <p14:creationId xmlns:p14="http://schemas.microsoft.com/office/powerpoint/2010/main" val="3483988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35291-2F79-298F-4140-4E35F74A308A}"/>
              </a:ext>
            </a:extLst>
          </p:cNvPr>
          <p:cNvSpPr>
            <a:spLocks noGrp="1"/>
          </p:cNvSpPr>
          <p:nvPr>
            <p:ph type="title"/>
          </p:nvPr>
        </p:nvSpPr>
        <p:spPr>
          <a:xfrm>
            <a:off x="687810" y="679245"/>
            <a:ext cx="10715625" cy="964407"/>
          </a:xfrm>
        </p:spPr>
        <p:txBody>
          <a:bodyPr/>
          <a:lstStyle/>
          <a:p>
            <a:r>
              <a:rPr lang="et-EE" dirty="0"/>
              <a:t>Läbivad tegevused:</a:t>
            </a:r>
          </a:p>
        </p:txBody>
      </p:sp>
      <p:sp>
        <p:nvSpPr>
          <p:cNvPr id="3" name="Slide Number Placeholder 2">
            <a:extLst>
              <a:ext uri="{FF2B5EF4-FFF2-40B4-BE49-F238E27FC236}">
                <a16:creationId xmlns:a16="http://schemas.microsoft.com/office/drawing/2014/main" id="{FAB4E9D3-051E-F9E0-FE34-F609037584D0}"/>
              </a:ext>
            </a:extLst>
          </p:cNvPr>
          <p:cNvSpPr>
            <a:spLocks noGrp="1"/>
          </p:cNvSpPr>
          <p:nvPr>
            <p:ph type="sldNum" sz="quarter" idx="12"/>
          </p:nvPr>
        </p:nvSpPr>
        <p:spPr/>
        <p:txBody>
          <a:bodyPr/>
          <a:lstStyle/>
          <a:p>
            <a:fld id="{CDC100B9-F1AC-4BEB-8655-57D0A3575FDC}" type="slidenum">
              <a:rPr lang="en-US" smtClean="0"/>
              <a:t>4</a:t>
            </a:fld>
            <a:endParaRPr lang="en-US" dirty="0"/>
          </a:p>
        </p:txBody>
      </p:sp>
      <p:sp>
        <p:nvSpPr>
          <p:cNvPr id="4" name="Content Placeholder 3">
            <a:extLst>
              <a:ext uri="{FF2B5EF4-FFF2-40B4-BE49-F238E27FC236}">
                <a16:creationId xmlns:a16="http://schemas.microsoft.com/office/drawing/2014/main" id="{42FEEE17-0EB2-93C1-4F20-807648626953}"/>
              </a:ext>
            </a:extLst>
          </p:cNvPr>
          <p:cNvSpPr>
            <a:spLocks noGrp="1"/>
          </p:cNvSpPr>
          <p:nvPr>
            <p:ph sz="quarter" idx="13"/>
          </p:nvPr>
        </p:nvSpPr>
        <p:spPr>
          <a:xfrm>
            <a:off x="770394" y="1501629"/>
            <a:ext cx="10715624" cy="4677126"/>
          </a:xfrm>
        </p:spPr>
        <p:txBody>
          <a:bodyPr/>
          <a:lstStyle/>
          <a:p>
            <a:pPr marL="342900" indent="-342900">
              <a:buFont typeface="Wingdings" panose="05000000000000000000" pitchFamily="2" charset="2"/>
              <a:buChar char="q"/>
            </a:pPr>
            <a:r>
              <a:rPr lang="et-EE" dirty="0"/>
              <a:t>Asutus on kohustatud vähemalt üks kord aastas kontrollima ametiisiku seotust äriühingutega äriregistri avalikust andmebaasist.</a:t>
            </a:r>
          </a:p>
          <a:p>
            <a:pPr marL="342900" indent="-342900">
              <a:buFont typeface="Wingdings" panose="05000000000000000000" pitchFamily="2" charset="2"/>
              <a:buChar char="q"/>
            </a:pPr>
            <a:r>
              <a:rPr lang="et-EE" dirty="0"/>
              <a:t>Asutus peab vähemalt üks kord aastas kontrollima karistusregistrist (</a:t>
            </a:r>
            <a:r>
              <a:rPr lang="et-EE" dirty="0">
                <a:hlinkClick r:id="rId2"/>
              </a:rPr>
              <a:t>https://www.rik.ee</a:t>
            </a:r>
            <a:r>
              <a:rPr lang="et-EE" dirty="0"/>
              <a:t>), et ametiisikutel poleks karistatust KVS § 3 lg 4 nimetatud õigusrikkumise eest.</a:t>
            </a:r>
          </a:p>
          <a:p>
            <a:pPr marL="342900" indent="-342900">
              <a:buFont typeface="Wingdings" panose="05000000000000000000" pitchFamily="2" charset="2"/>
              <a:buChar char="q"/>
            </a:pPr>
            <a:r>
              <a:rPr lang="et-EE" dirty="0"/>
              <a:t>Riigihangete ning ostumenetlustega tegelevatel ametiisikutel tuleb esitada huvide konflikti vältimise deklaratsioon:</a:t>
            </a:r>
          </a:p>
          <a:p>
            <a:pPr marL="882900" lvl="1" indent="-342900">
              <a:buClrTx/>
              <a:buFont typeface="Wingdings" panose="05000000000000000000" pitchFamily="2" charset="2"/>
              <a:buChar char="§"/>
            </a:pPr>
            <a:r>
              <a:rPr lang="et-EE" dirty="0"/>
              <a:t>riigihangete puhul – iga kord enne riigihanget;</a:t>
            </a:r>
          </a:p>
          <a:p>
            <a:pPr marL="882900" lvl="1" indent="-342900">
              <a:buClrTx/>
              <a:buFont typeface="Wingdings" panose="05000000000000000000" pitchFamily="2" charset="2"/>
              <a:buChar char="§"/>
            </a:pPr>
            <a:r>
              <a:rPr lang="et-EE" dirty="0"/>
              <a:t>ostumenetluse puhul- iga aasta 1. veebruariks.</a:t>
            </a:r>
          </a:p>
          <a:p>
            <a:pPr marL="342900" indent="-342900">
              <a:buFont typeface="Wingdings" panose="05000000000000000000" pitchFamily="2" charset="2"/>
              <a:buChar char="§"/>
            </a:pPr>
            <a:endParaRPr lang="et-EE" dirty="0"/>
          </a:p>
        </p:txBody>
      </p:sp>
    </p:spTree>
    <p:extLst>
      <p:ext uri="{BB962C8B-B14F-4D97-AF65-F5344CB8AC3E}">
        <p14:creationId xmlns:p14="http://schemas.microsoft.com/office/powerpoint/2010/main" val="2948676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A3160-B195-CA6F-F140-D526DC8F70B0}"/>
              </a:ext>
            </a:extLst>
          </p:cNvPr>
          <p:cNvSpPr>
            <a:spLocks noGrp="1"/>
          </p:cNvSpPr>
          <p:nvPr>
            <p:ph type="title"/>
          </p:nvPr>
        </p:nvSpPr>
        <p:spPr/>
        <p:txBody>
          <a:bodyPr/>
          <a:lstStyle/>
          <a:p>
            <a:r>
              <a:rPr lang="et-EE" dirty="0"/>
              <a:t>Läbivad tegevused:</a:t>
            </a:r>
          </a:p>
        </p:txBody>
      </p:sp>
      <p:sp>
        <p:nvSpPr>
          <p:cNvPr id="3" name="Slide Number Placeholder 2">
            <a:extLst>
              <a:ext uri="{FF2B5EF4-FFF2-40B4-BE49-F238E27FC236}">
                <a16:creationId xmlns:a16="http://schemas.microsoft.com/office/drawing/2014/main" id="{5CC82C8A-B115-E9F8-6B4B-41C739B9F3F0}"/>
              </a:ext>
            </a:extLst>
          </p:cNvPr>
          <p:cNvSpPr>
            <a:spLocks noGrp="1"/>
          </p:cNvSpPr>
          <p:nvPr>
            <p:ph type="sldNum" sz="quarter" idx="12"/>
          </p:nvPr>
        </p:nvSpPr>
        <p:spPr/>
        <p:txBody>
          <a:bodyPr/>
          <a:lstStyle/>
          <a:p>
            <a:fld id="{CDC100B9-F1AC-4BEB-8655-57D0A3575FDC}" type="slidenum">
              <a:rPr lang="en-US" smtClean="0"/>
              <a:t>5</a:t>
            </a:fld>
            <a:endParaRPr lang="en-US" dirty="0"/>
          </a:p>
        </p:txBody>
      </p:sp>
      <p:sp>
        <p:nvSpPr>
          <p:cNvPr id="4" name="Content Placeholder 3">
            <a:extLst>
              <a:ext uri="{FF2B5EF4-FFF2-40B4-BE49-F238E27FC236}">
                <a16:creationId xmlns:a16="http://schemas.microsoft.com/office/drawing/2014/main" id="{7440C211-19C0-2C79-4A2B-FC066FDBF2AE}"/>
              </a:ext>
            </a:extLst>
          </p:cNvPr>
          <p:cNvSpPr>
            <a:spLocks noGrp="1"/>
          </p:cNvSpPr>
          <p:nvPr>
            <p:ph sz="quarter" idx="13"/>
          </p:nvPr>
        </p:nvSpPr>
        <p:spPr>
          <a:xfrm>
            <a:off x="770394" y="1652631"/>
            <a:ext cx="10715624" cy="4433845"/>
          </a:xfrm>
        </p:spPr>
        <p:txBody>
          <a:bodyPr/>
          <a:lstStyle/>
          <a:p>
            <a:pPr marL="285750" indent="-285750" algn="l">
              <a:buFont typeface="Wingdings" panose="05000000000000000000" pitchFamily="2" charset="2"/>
              <a:buChar char="q"/>
            </a:pPr>
            <a:r>
              <a:rPr lang="fi-FI" b="0" i="0" u="none" strike="noStrike" baseline="0" dirty="0" err="1">
                <a:solidFill>
                  <a:srgbClr val="000000"/>
                </a:solidFill>
              </a:rPr>
              <a:t>Kõigile</a:t>
            </a:r>
            <a:r>
              <a:rPr lang="fi-FI" b="0" i="0" u="none" strike="noStrike" baseline="0" dirty="0">
                <a:solidFill>
                  <a:srgbClr val="000000"/>
                </a:solidFill>
              </a:rPr>
              <a:t> </a:t>
            </a:r>
            <a:r>
              <a:rPr lang="fi-FI" b="0" i="0" u="none" strike="noStrike" baseline="0" dirty="0" err="1">
                <a:solidFill>
                  <a:srgbClr val="000000"/>
                </a:solidFill>
              </a:rPr>
              <a:t>ametiisikutele</a:t>
            </a:r>
            <a:r>
              <a:rPr lang="fi-FI" b="0" i="0" u="none" strike="noStrike" baseline="0" dirty="0">
                <a:solidFill>
                  <a:srgbClr val="000000"/>
                </a:solidFill>
              </a:rPr>
              <a:t> </a:t>
            </a:r>
            <a:r>
              <a:rPr lang="fi-FI" b="0" i="0" u="none" strike="noStrike" baseline="0" dirty="0" err="1">
                <a:solidFill>
                  <a:srgbClr val="000000"/>
                </a:solidFill>
              </a:rPr>
              <a:t>tuleb</a:t>
            </a:r>
            <a:r>
              <a:rPr lang="fi-FI" b="0" i="0" u="none" strike="noStrike" baseline="0" dirty="0">
                <a:solidFill>
                  <a:srgbClr val="000000"/>
                </a:solidFill>
              </a:rPr>
              <a:t> </a:t>
            </a:r>
            <a:r>
              <a:rPr lang="fi-FI" b="0" i="0" u="none" strike="noStrike" baseline="0" dirty="0" err="1">
                <a:solidFill>
                  <a:srgbClr val="000000"/>
                </a:solidFill>
              </a:rPr>
              <a:t>edastada</a:t>
            </a:r>
            <a:r>
              <a:rPr lang="fi-FI" b="0" i="0" u="none" strike="noStrike" baseline="0" dirty="0">
                <a:solidFill>
                  <a:srgbClr val="000000"/>
                </a:solidFill>
              </a:rPr>
              <a:t> </a:t>
            </a:r>
            <a:r>
              <a:rPr lang="fi-FI" b="0" i="0" u="none" strike="noStrike" baseline="0" dirty="0" err="1">
                <a:solidFill>
                  <a:srgbClr val="000000"/>
                </a:solidFill>
              </a:rPr>
              <a:t>tööle</a:t>
            </a:r>
            <a:r>
              <a:rPr lang="fi-FI" b="0" i="0" u="none" strike="noStrike" baseline="0" dirty="0">
                <a:solidFill>
                  <a:srgbClr val="000000"/>
                </a:solidFill>
              </a:rPr>
              <a:t> </a:t>
            </a:r>
            <a:r>
              <a:rPr lang="fi-FI" b="0" i="0" u="none" strike="noStrike" baseline="0" dirty="0" err="1">
                <a:solidFill>
                  <a:srgbClr val="000000"/>
                </a:solidFill>
              </a:rPr>
              <a:t>asumisel</a:t>
            </a:r>
            <a:r>
              <a:rPr lang="et-EE" b="0" i="0" u="none" strike="noStrike" baseline="0" dirty="0">
                <a:solidFill>
                  <a:srgbClr val="000000"/>
                </a:solidFill>
              </a:rPr>
              <a:t> </a:t>
            </a:r>
            <a:r>
              <a:rPr lang="et-EE" b="0" i="0" u="none" strike="noStrike" baseline="0" dirty="0">
                <a:solidFill>
                  <a:srgbClr val="0563C2"/>
                </a:solidFill>
              </a:rPr>
              <a:t>korruptsioonivastase seaduse veebikoolitus </a:t>
            </a:r>
            <a:r>
              <a:rPr lang="et-EE" b="0" i="0" u="none" strike="noStrike" baseline="0" dirty="0">
                <a:solidFill>
                  <a:srgbClr val="000000"/>
                </a:solidFill>
              </a:rPr>
              <a:t>(T. Kalmet, 16. märts 2021, </a:t>
            </a:r>
            <a:r>
              <a:rPr kumimoji="0" lang="et-EE" b="0" i="0" u="none" strike="noStrike" kern="1200" cap="none" spc="0" normalizeH="0" baseline="0" noProof="0" dirty="0">
                <a:ln>
                  <a:noFill/>
                </a:ln>
                <a:solidFill>
                  <a:srgbClr val="000000"/>
                </a:solidFill>
                <a:effectLst/>
                <a:uLnTx/>
                <a:uFillTx/>
                <a:ea typeface="Times New Roman" panose="02020603050405020304" pitchFamily="18" charset="0"/>
                <a:cs typeface="+mn-cs"/>
              </a:rPr>
              <a:t>on võimalik järgi vaadata </a:t>
            </a:r>
            <a:r>
              <a:rPr kumimoji="0" lang="et-EE" b="0" i="0" u="sng" strike="noStrike" kern="1200" cap="none" spc="0" normalizeH="0" baseline="0" noProof="0" dirty="0">
                <a:ln>
                  <a:noFill/>
                </a:ln>
                <a:solidFill>
                  <a:srgbClr val="0687D4"/>
                </a:solidFill>
                <a:effectLst/>
                <a:uLnTx/>
                <a:uFillTx/>
                <a:ea typeface="Times New Roman" panose="02020603050405020304" pitchFamily="18" charset="0"/>
                <a:cs typeface="+mn-cs"/>
                <a:hlinkClick r:id="rId2"/>
              </a:rPr>
              <a:t>SIIN </a:t>
            </a:r>
            <a:r>
              <a:rPr lang="et-EE" b="0" i="0" u="none" strike="noStrike" baseline="0" dirty="0">
                <a:solidFill>
                  <a:srgbClr val="000000"/>
                </a:solidFill>
              </a:rPr>
              <a:t>) ning korruptsiooni ennetamise e-õppe kursus „Korruptsiooni ja huvide konflikti vältimine </a:t>
            </a:r>
            <a:r>
              <a:rPr lang="fi-FI" b="0" i="0" u="none" strike="noStrike" baseline="0" dirty="0" err="1">
                <a:solidFill>
                  <a:srgbClr val="000000"/>
                </a:solidFill>
              </a:rPr>
              <a:t>avalikus</a:t>
            </a:r>
            <a:r>
              <a:rPr lang="fi-FI" b="0" i="0" u="none" strike="noStrike" baseline="0" dirty="0">
                <a:solidFill>
                  <a:srgbClr val="000000"/>
                </a:solidFill>
              </a:rPr>
              <a:t> </a:t>
            </a:r>
            <a:r>
              <a:rPr lang="fi-FI" b="0" i="0" u="none" strike="noStrike" baseline="0" dirty="0" err="1">
                <a:solidFill>
                  <a:srgbClr val="000000"/>
                </a:solidFill>
              </a:rPr>
              <a:t>sektoris</a:t>
            </a:r>
            <a:r>
              <a:rPr lang="fi-FI" b="0" i="0" u="none" strike="noStrike" baseline="0" dirty="0">
                <a:solidFill>
                  <a:srgbClr val="000000"/>
                </a:solidFill>
              </a:rPr>
              <a:t>“</a:t>
            </a:r>
            <a:r>
              <a:rPr lang="et-EE" b="0" i="0" u="none" strike="noStrike" baseline="0" dirty="0">
                <a:solidFill>
                  <a:srgbClr val="000000"/>
                </a:solidFill>
              </a:rPr>
              <a:t> (</a:t>
            </a:r>
            <a:r>
              <a:rPr lang="fi-FI" b="0" i="0" u="none" strike="noStrike" baseline="0" dirty="0">
                <a:solidFill>
                  <a:srgbClr val="000000"/>
                </a:solidFill>
                <a:hlinkClick r:id="rId3"/>
              </a:rPr>
              <a:t>https://www.korruptsioon.ee/et/koolitusmaterjalid</a:t>
            </a:r>
            <a:r>
              <a:rPr lang="et-EE" b="0" i="0" u="none" strike="noStrike" baseline="0" dirty="0">
                <a:solidFill>
                  <a:srgbClr val="000000"/>
                </a:solidFill>
              </a:rPr>
              <a:t>). Edaspidi kord aastas tuleb meelde tuletada </a:t>
            </a:r>
            <a:r>
              <a:rPr lang="et-EE" b="0" i="0" u="none" strike="noStrike" baseline="0" dirty="0" err="1">
                <a:solidFill>
                  <a:srgbClr val="000000"/>
                </a:solidFill>
              </a:rPr>
              <a:t>KVSst</a:t>
            </a:r>
            <a:r>
              <a:rPr lang="et-EE" b="0" i="0" u="none" strike="noStrike" baseline="0" dirty="0">
                <a:solidFill>
                  <a:srgbClr val="000000"/>
                </a:solidFill>
              </a:rPr>
              <a:t> tulenevaid kohustusi ja piiranguid.</a:t>
            </a:r>
          </a:p>
          <a:p>
            <a:pPr marL="285750" indent="-285750" algn="l">
              <a:buFont typeface="Wingdings" panose="05000000000000000000" pitchFamily="2" charset="2"/>
              <a:buChar char="q"/>
            </a:pPr>
            <a:r>
              <a:rPr lang="et-EE" dirty="0">
                <a:solidFill>
                  <a:srgbClr val="000000"/>
                </a:solidFill>
              </a:rPr>
              <a:t>Ametiisikutel on kohustus iseseisvalt jälgida korruptsiooni ennetamise valdkonnas toimuvaid uuendusi Justiitsministeeriumi kodulehelt </a:t>
            </a:r>
            <a:r>
              <a:rPr lang="et-EE" dirty="0">
                <a:solidFill>
                  <a:srgbClr val="000000"/>
                </a:solidFill>
                <a:hlinkClick r:id="rId4"/>
              </a:rPr>
              <a:t>https://www.korruptsioon.ee/</a:t>
            </a:r>
            <a:endParaRPr lang="et-EE" b="0" i="0" u="none" strike="noStrike" baseline="0" dirty="0">
              <a:solidFill>
                <a:srgbClr val="000000"/>
              </a:solidFill>
            </a:endParaRPr>
          </a:p>
          <a:p>
            <a:pPr marL="285750" indent="-285750" algn="l">
              <a:buFont typeface="Wingdings" panose="05000000000000000000" pitchFamily="2" charset="2"/>
              <a:buChar char="q"/>
            </a:pPr>
            <a:r>
              <a:rPr lang="et-EE" dirty="0">
                <a:solidFill>
                  <a:srgbClr val="000000"/>
                </a:solidFill>
              </a:rPr>
              <a:t>Direktor</a:t>
            </a:r>
            <a:r>
              <a:rPr lang="fi-FI" b="0" i="0" u="none" strike="noStrike" baseline="0" dirty="0">
                <a:solidFill>
                  <a:srgbClr val="000000"/>
                </a:solidFill>
              </a:rPr>
              <a:t> on </a:t>
            </a:r>
            <a:r>
              <a:rPr lang="fi-FI" b="0" i="0" u="none" strike="noStrike" baseline="0" dirty="0" err="1">
                <a:solidFill>
                  <a:srgbClr val="000000"/>
                </a:solidFill>
              </a:rPr>
              <a:t>kohustatud</a:t>
            </a:r>
            <a:r>
              <a:rPr lang="fi-FI" b="0" i="0" u="none" strike="noStrike" baseline="0" dirty="0">
                <a:solidFill>
                  <a:srgbClr val="000000"/>
                </a:solidFill>
              </a:rPr>
              <a:t> </a:t>
            </a:r>
            <a:r>
              <a:rPr lang="fi-FI" b="0" i="0" u="none" strike="noStrike" baseline="0" dirty="0" err="1">
                <a:solidFill>
                  <a:srgbClr val="000000"/>
                </a:solidFill>
              </a:rPr>
              <a:t>esitama</a:t>
            </a:r>
            <a:r>
              <a:rPr lang="fi-FI" b="0" i="0" u="none" strike="noStrike" baseline="0" dirty="0">
                <a:solidFill>
                  <a:srgbClr val="000000"/>
                </a:solidFill>
              </a:rPr>
              <a:t> </a:t>
            </a:r>
            <a:r>
              <a:rPr lang="et-EE" b="0" i="0" u="none" strike="noStrike" baseline="0" dirty="0">
                <a:solidFill>
                  <a:srgbClr val="000000"/>
                </a:solidFill>
              </a:rPr>
              <a:t>majanduslike </a:t>
            </a:r>
            <a:r>
              <a:rPr lang="fi-FI" b="0" i="0" u="none" strike="noStrike" baseline="0" dirty="0" err="1">
                <a:solidFill>
                  <a:srgbClr val="000000"/>
                </a:solidFill>
              </a:rPr>
              <a:t>huvide</a:t>
            </a:r>
            <a:r>
              <a:rPr lang="fi-FI" b="0" i="0" u="none" strike="noStrike" baseline="0" dirty="0">
                <a:solidFill>
                  <a:srgbClr val="000000"/>
                </a:solidFill>
              </a:rPr>
              <a:t> </a:t>
            </a:r>
            <a:r>
              <a:rPr lang="fi-FI" b="0" i="0" u="none" strike="noStrike" baseline="0" dirty="0" err="1">
                <a:solidFill>
                  <a:srgbClr val="000000"/>
                </a:solidFill>
              </a:rPr>
              <a:t>deklaratsiooni</a:t>
            </a:r>
            <a:r>
              <a:rPr lang="et-EE" b="0" i="0" u="none" strike="noStrike" baseline="0" dirty="0">
                <a:solidFill>
                  <a:srgbClr val="000000"/>
                </a:solidFill>
              </a:rPr>
              <a:t>. </a:t>
            </a:r>
            <a:r>
              <a:rPr lang="fi-FI" b="0" i="0" u="none" strike="noStrike" baseline="0" dirty="0" err="1">
                <a:solidFill>
                  <a:srgbClr val="000000"/>
                </a:solidFill>
              </a:rPr>
              <a:t>Deklaratsioon</a:t>
            </a:r>
            <a:r>
              <a:rPr lang="fi-FI" b="0" i="0" u="none" strike="noStrike" baseline="0" dirty="0">
                <a:solidFill>
                  <a:srgbClr val="000000"/>
                </a:solidFill>
              </a:rPr>
              <a:t> </a:t>
            </a:r>
            <a:r>
              <a:rPr lang="fi-FI" b="0" i="0" u="none" strike="noStrike" baseline="0" dirty="0" err="1">
                <a:solidFill>
                  <a:srgbClr val="000000"/>
                </a:solidFill>
              </a:rPr>
              <a:t>esitatakse</a:t>
            </a:r>
            <a:r>
              <a:rPr lang="fi-FI" b="0" i="0" u="none" strike="noStrike" baseline="0" dirty="0">
                <a:solidFill>
                  <a:srgbClr val="000000"/>
                </a:solidFill>
              </a:rPr>
              <a:t> </a:t>
            </a:r>
            <a:r>
              <a:rPr lang="fi-FI" b="0" i="0" u="none" strike="noStrike" baseline="0" dirty="0" err="1">
                <a:solidFill>
                  <a:srgbClr val="000000"/>
                </a:solidFill>
              </a:rPr>
              <a:t>nelja</a:t>
            </a:r>
            <a:r>
              <a:rPr lang="fi-FI" b="0" i="0" u="none" strike="noStrike" baseline="0" dirty="0">
                <a:solidFill>
                  <a:srgbClr val="000000"/>
                </a:solidFill>
              </a:rPr>
              <a:t> kuu </a:t>
            </a:r>
            <a:r>
              <a:rPr lang="fi-FI" b="0" i="0" u="none" strike="noStrike" baseline="0" dirty="0" err="1">
                <a:solidFill>
                  <a:srgbClr val="000000"/>
                </a:solidFill>
              </a:rPr>
              <a:t>jooksul</a:t>
            </a:r>
            <a:r>
              <a:rPr lang="fi-FI" b="0" i="0" u="none" strike="noStrike" baseline="0" dirty="0">
                <a:solidFill>
                  <a:srgbClr val="000000"/>
                </a:solidFill>
              </a:rPr>
              <a:t> </a:t>
            </a:r>
            <a:r>
              <a:rPr lang="fi-FI" b="0" i="0" u="none" strike="noStrike" baseline="0" dirty="0" err="1">
                <a:solidFill>
                  <a:srgbClr val="000000"/>
                </a:solidFill>
              </a:rPr>
              <a:t>ametisse</a:t>
            </a:r>
            <a:r>
              <a:rPr lang="fi-FI" b="0" i="0" u="none" strike="noStrike" baseline="0" dirty="0">
                <a:solidFill>
                  <a:srgbClr val="000000"/>
                </a:solidFill>
              </a:rPr>
              <a:t> </a:t>
            </a:r>
            <a:r>
              <a:rPr lang="fi-FI" b="0" i="0" u="none" strike="noStrike" baseline="0" dirty="0" err="1">
                <a:solidFill>
                  <a:srgbClr val="000000"/>
                </a:solidFill>
              </a:rPr>
              <a:t>asumisest</a:t>
            </a:r>
            <a:r>
              <a:rPr lang="fi-FI" b="0" i="0" u="none" strike="noStrike" baseline="0" dirty="0">
                <a:solidFill>
                  <a:srgbClr val="000000"/>
                </a:solidFill>
              </a:rPr>
              <a:t> </a:t>
            </a:r>
            <a:r>
              <a:rPr lang="et-EE" b="0" i="0" u="none" strike="noStrike" baseline="0" dirty="0">
                <a:solidFill>
                  <a:srgbClr val="000000"/>
                </a:solidFill>
              </a:rPr>
              <a:t>ning edaspidi iga aasta 31. maiks.</a:t>
            </a:r>
          </a:p>
          <a:p>
            <a:pPr marL="285750" indent="-285750" algn="l">
              <a:buFont typeface="Wingdings" panose="05000000000000000000" pitchFamily="2" charset="2"/>
              <a:buChar char="q"/>
            </a:pPr>
            <a:endParaRPr lang="et-EE" sz="1800" b="0" i="0" u="none" strike="noStrike" baseline="0" dirty="0">
              <a:solidFill>
                <a:srgbClr val="000000"/>
              </a:solidFill>
              <a:latin typeface="Arial" panose="020B0604020202020204" pitchFamily="34" charset="0"/>
            </a:endParaRPr>
          </a:p>
        </p:txBody>
      </p:sp>
    </p:spTree>
    <p:extLst>
      <p:ext uri="{BB962C8B-B14F-4D97-AF65-F5344CB8AC3E}">
        <p14:creationId xmlns:p14="http://schemas.microsoft.com/office/powerpoint/2010/main" val="2371262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t-EE" sz="4400" b="0" i="0" u="none" strike="noStrike" kern="1200" cap="none" spc="0" normalizeH="0" baseline="0" noProof="0" dirty="0">
                <a:ln>
                  <a:noFill/>
                </a:ln>
                <a:solidFill>
                  <a:srgbClr val="0072CE"/>
                </a:solidFill>
                <a:effectLst/>
                <a:uLnTx/>
                <a:uFillTx/>
                <a:latin typeface="Lab Grotesque"/>
                <a:ea typeface="+mj-ea"/>
                <a:cs typeface="+mj-cs"/>
              </a:rPr>
              <a:t>Läbivad tegevused:</a:t>
            </a:r>
            <a:endParaRPr lang="et-EE" dirty="0"/>
          </a:p>
        </p:txBody>
      </p:sp>
      <p:sp>
        <p:nvSpPr>
          <p:cNvPr id="3" name="Slide Number Placeholder 2"/>
          <p:cNvSpPr>
            <a:spLocks noGrp="1"/>
          </p:cNvSpPr>
          <p:nvPr>
            <p:ph type="sldNum" sz="quarter" idx="12"/>
          </p:nvPr>
        </p:nvSpPr>
        <p:spPr/>
        <p:txBody>
          <a:bodyPr/>
          <a:lstStyle/>
          <a:p>
            <a:fld id="{CDC100B9-F1AC-4BEB-8655-57D0A3575FDC}" type="slidenum">
              <a:rPr lang="en-US" smtClean="0"/>
              <a:t>6</a:t>
            </a:fld>
            <a:endParaRPr lang="en-US" dirty="0"/>
          </a:p>
        </p:txBody>
      </p:sp>
      <p:sp>
        <p:nvSpPr>
          <p:cNvPr id="4" name="Content Placeholder 3"/>
          <p:cNvSpPr>
            <a:spLocks noGrp="1"/>
          </p:cNvSpPr>
          <p:nvPr>
            <p:ph sz="quarter" idx="13"/>
          </p:nvPr>
        </p:nvSpPr>
        <p:spPr>
          <a:xfrm>
            <a:off x="770394" y="1735931"/>
            <a:ext cx="10715624" cy="4116229"/>
          </a:xfrm>
        </p:spPr>
        <p:txBody>
          <a:bodyPr/>
          <a:lstStyle/>
          <a:p>
            <a:pPr marL="342900" marR="0" lvl="0" indent="-342900" algn="l" defTabSz="914400" rtl="0" eaLnBrk="1" fontAlgn="auto" latinLnBrk="0" hangingPunct="1">
              <a:lnSpc>
                <a:spcPct val="125000"/>
              </a:lnSpc>
              <a:spcBef>
                <a:spcPts val="0"/>
              </a:spcBef>
              <a:spcAft>
                <a:spcPts val="1200"/>
              </a:spcAft>
              <a:buClrTx/>
              <a:buSzTx/>
              <a:buFont typeface="Wingdings" panose="05000000000000000000" pitchFamily="2" charset="2"/>
              <a:buChar char="q"/>
              <a:tabLst/>
              <a:defRPr/>
            </a:pPr>
            <a:r>
              <a:rPr kumimoji="0" lang="et-EE" sz="2400" b="0" i="0" u="none" strike="noStrike" kern="1200" cap="none" spc="0" normalizeH="0" baseline="0" noProof="0" dirty="0">
                <a:ln>
                  <a:noFill/>
                </a:ln>
                <a:solidFill>
                  <a:srgbClr val="000000"/>
                </a:solidFill>
                <a:effectLst/>
                <a:uLnTx/>
                <a:uFillTx/>
                <a:latin typeface="Lab Grotesque"/>
                <a:ea typeface="+mn-ea"/>
                <a:cs typeface="+mn-cs"/>
              </a:rPr>
              <a:t>Ametiisikud peavad tähelepanu pöörama toimingupiirangutele, st ei tohi võtta osa sellise otsuse arutamisest ja otsustamisest, kui otsus või toiming tehakse ametiisiku enda või temaga seotud isiku suhtes.</a:t>
            </a:r>
          </a:p>
          <a:p>
            <a:pPr marL="342900" marR="0" lvl="0" indent="-342900" algn="l" defTabSz="914400" rtl="0" eaLnBrk="1" fontAlgn="auto" latinLnBrk="0" hangingPunct="1">
              <a:lnSpc>
                <a:spcPct val="125000"/>
              </a:lnSpc>
              <a:spcBef>
                <a:spcPts val="0"/>
              </a:spcBef>
              <a:spcAft>
                <a:spcPts val="1200"/>
              </a:spcAft>
              <a:buClrTx/>
              <a:buSzTx/>
              <a:buFont typeface="Wingdings" panose="05000000000000000000" pitchFamily="2" charset="2"/>
              <a:buChar char="q"/>
              <a:tabLst/>
              <a:defRPr/>
            </a:pPr>
            <a:r>
              <a:rPr lang="et-EE" dirty="0">
                <a:solidFill>
                  <a:srgbClr val="000000"/>
                </a:solidFill>
                <a:latin typeface="Lab Grotesque"/>
              </a:rPr>
              <a:t>Tagada asutuses protsesside ja tegevuste dokumenteerimine, et need oleksid läbipaistvad ja neid saaks hiljem kontrollida.</a:t>
            </a:r>
          </a:p>
          <a:p>
            <a:pPr marL="342900" lvl="0" indent="-342900">
              <a:buFont typeface="Wingdings" panose="05000000000000000000" pitchFamily="2" charset="2"/>
              <a:buChar char="q"/>
              <a:defRPr/>
            </a:pPr>
            <a:r>
              <a:rPr kumimoji="0" lang="et-EE" sz="2400" b="0" i="0" u="none" strike="noStrike" kern="1200" cap="none" spc="0" normalizeH="0" baseline="0" noProof="0" dirty="0">
                <a:ln>
                  <a:noFill/>
                </a:ln>
                <a:solidFill>
                  <a:srgbClr val="FF0000"/>
                </a:solidFill>
                <a:effectLst/>
                <a:uLnTx/>
                <a:uFillTx/>
                <a:latin typeface="Lab Grotesque"/>
                <a:ea typeface="+mn-ea"/>
                <a:cs typeface="+mn-cs"/>
              </a:rPr>
              <a:t>Kui asutuses töötavad direktoriga seotud isikud, siis huvide konflikti vältimiseks volitatakse toimingute ja otsuste tegemiseks direktori ülesannetesse </a:t>
            </a:r>
            <a:r>
              <a:rPr lang="et-EE" dirty="0">
                <a:solidFill>
                  <a:srgbClr val="FF0000"/>
                </a:solidFill>
              </a:rPr>
              <a:t>haridusameti ametnik (alates 18.05.2023)</a:t>
            </a:r>
            <a:endParaRPr kumimoji="0" lang="et-EE" sz="2400" b="0" i="0" u="none" strike="noStrike" kern="1200" cap="none" spc="0" normalizeH="0" baseline="0" noProof="0" dirty="0">
              <a:ln>
                <a:noFill/>
              </a:ln>
              <a:solidFill>
                <a:srgbClr val="FF0000"/>
              </a:solidFill>
              <a:effectLst/>
              <a:uLnTx/>
              <a:uFillTx/>
              <a:latin typeface="Lab Grotesque"/>
              <a:ea typeface="+mn-ea"/>
              <a:cs typeface="+mn-cs"/>
            </a:endParaRPr>
          </a:p>
          <a:p>
            <a:pPr marL="342900" indent="-342900">
              <a:buFont typeface="Arial" panose="020B0604020202020204" pitchFamily="34" charset="0"/>
              <a:buChar char="•"/>
            </a:pPr>
            <a:endParaRPr lang="et-EE" dirty="0"/>
          </a:p>
          <a:p>
            <a:pPr marL="342900" indent="-342900">
              <a:buFont typeface="Arial" panose="020B0604020202020204" pitchFamily="34" charset="0"/>
              <a:buChar char="•"/>
            </a:pPr>
            <a:endParaRPr lang="et-EE" dirty="0"/>
          </a:p>
        </p:txBody>
      </p:sp>
    </p:spTree>
    <p:extLst>
      <p:ext uri="{BB962C8B-B14F-4D97-AF65-F5344CB8AC3E}">
        <p14:creationId xmlns:p14="http://schemas.microsoft.com/office/powerpoint/2010/main" val="3830787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6C14A258-285B-936B-7A83-7CF4251AC5FB}"/>
              </a:ext>
            </a:extLst>
          </p:cNvPr>
          <p:cNvSpPr>
            <a:spLocks noGrp="1"/>
          </p:cNvSpPr>
          <p:nvPr>
            <p:ph type="title"/>
          </p:nvPr>
        </p:nvSpPr>
        <p:spPr/>
        <p:txBody>
          <a:bodyPr/>
          <a:lstStyle/>
          <a:p>
            <a:r>
              <a:rPr lang="et-EE" dirty="0"/>
              <a:t>Kes on ametiisik?</a:t>
            </a:r>
          </a:p>
        </p:txBody>
      </p:sp>
      <p:sp>
        <p:nvSpPr>
          <p:cNvPr id="3" name="Slaidinumbri kohatäide 2">
            <a:extLst>
              <a:ext uri="{FF2B5EF4-FFF2-40B4-BE49-F238E27FC236}">
                <a16:creationId xmlns:a16="http://schemas.microsoft.com/office/drawing/2014/main" id="{87EE6D98-D931-4B2D-5C40-1D435F1DF123}"/>
              </a:ext>
            </a:extLst>
          </p:cNvPr>
          <p:cNvSpPr>
            <a:spLocks noGrp="1"/>
          </p:cNvSpPr>
          <p:nvPr>
            <p:ph type="sldNum" sz="quarter" idx="12"/>
          </p:nvPr>
        </p:nvSpPr>
        <p:spPr/>
        <p:txBody>
          <a:bodyPr/>
          <a:lstStyle/>
          <a:p>
            <a:fld id="{CDC100B9-F1AC-4BEB-8655-57D0A3575FDC}" type="slidenum">
              <a:rPr lang="en-US" smtClean="0"/>
              <a:t>7</a:t>
            </a:fld>
            <a:endParaRPr lang="en-US" dirty="0"/>
          </a:p>
        </p:txBody>
      </p:sp>
      <p:sp>
        <p:nvSpPr>
          <p:cNvPr id="4" name="Sisu kohatäide 3">
            <a:extLst>
              <a:ext uri="{FF2B5EF4-FFF2-40B4-BE49-F238E27FC236}">
                <a16:creationId xmlns:a16="http://schemas.microsoft.com/office/drawing/2014/main" id="{4A428F8C-2686-BB7C-A508-ED6E1C3582C9}"/>
              </a:ext>
            </a:extLst>
          </p:cNvPr>
          <p:cNvSpPr>
            <a:spLocks noGrp="1"/>
          </p:cNvSpPr>
          <p:nvPr>
            <p:ph sz="quarter" idx="13"/>
          </p:nvPr>
        </p:nvSpPr>
        <p:spPr/>
        <p:txBody>
          <a:bodyPr/>
          <a:lstStyle/>
          <a:p>
            <a:pPr marL="342900" indent="-342900" algn="just">
              <a:lnSpc>
                <a:spcPct val="106000"/>
              </a:lnSpc>
              <a:spcAft>
                <a:spcPts val="800"/>
              </a:spcAft>
              <a:buFont typeface="Wingdings" panose="05000000000000000000" pitchFamily="2" charset="2"/>
              <a:buChar char="q"/>
            </a:pPr>
            <a:r>
              <a:rPr lang="et-EE" sz="2400" dirty="0">
                <a:effectLst/>
                <a:latin typeface="Lab Grotesque"/>
                <a:ea typeface="Calibri" panose="020F0502020204030204" pitchFamily="34" charset="0"/>
                <a:cs typeface="Times New Roman" panose="02020603050405020304" pitchFamily="18" charset="0"/>
              </a:rPr>
              <a:t>Põhiliseks tunnuseks on </a:t>
            </a:r>
            <a:r>
              <a:rPr lang="et-EE" sz="2400" b="1" dirty="0">
                <a:effectLst/>
                <a:latin typeface="Lab Grotesque"/>
                <a:ea typeface="Calibri" panose="020F0502020204030204" pitchFamily="34" charset="0"/>
                <a:cs typeface="Times New Roman" panose="02020603050405020304" pitchFamily="18" charset="0"/>
              </a:rPr>
              <a:t>ametiseisundi</a:t>
            </a:r>
            <a:r>
              <a:rPr lang="et-EE" sz="2400" dirty="0">
                <a:effectLst/>
                <a:latin typeface="Lab Grotesque"/>
                <a:ea typeface="Calibri" panose="020F0502020204030204" pitchFamily="34" charset="0"/>
                <a:cs typeface="Times New Roman" panose="02020603050405020304" pitchFamily="18" charset="0"/>
              </a:rPr>
              <a:t> olemasolu, </a:t>
            </a:r>
          </a:p>
          <a:p>
            <a:pPr algn="just">
              <a:lnSpc>
                <a:spcPct val="106000"/>
              </a:lnSpc>
              <a:spcAft>
                <a:spcPts val="800"/>
              </a:spcAft>
            </a:pPr>
            <a:r>
              <a:rPr lang="et-EE" sz="2400" b="1" dirty="0">
                <a:effectLst/>
                <a:latin typeface="Lab Grotesque"/>
                <a:ea typeface="Calibri" panose="020F0502020204030204" pitchFamily="34" charset="0"/>
                <a:cs typeface="Times New Roman" panose="02020603050405020304" pitchFamily="18" charset="0"/>
              </a:rPr>
              <a:t>ametiseisund</a:t>
            </a:r>
            <a:r>
              <a:rPr lang="et-EE" sz="2400" dirty="0">
                <a:effectLst/>
                <a:latin typeface="Lab Grotesque"/>
                <a:ea typeface="Calibri" panose="020F0502020204030204" pitchFamily="34" charset="0"/>
                <a:cs typeface="Times New Roman" panose="02020603050405020304" pitchFamily="18" charset="0"/>
              </a:rPr>
              <a:t> on pädevus teha otsus või toiming teiste isikute suhtes. </a:t>
            </a:r>
          </a:p>
          <a:p>
            <a:pPr algn="just">
              <a:lnSpc>
                <a:spcPct val="106000"/>
              </a:lnSpc>
              <a:spcAft>
                <a:spcPts val="800"/>
              </a:spcAft>
            </a:pPr>
            <a:endParaRPr lang="et-EE" dirty="0">
              <a:ea typeface="Calibri" panose="020F0502020204030204" pitchFamily="34" charset="0"/>
              <a:cs typeface="Times New Roman" panose="02020603050405020304" pitchFamily="18" charset="0"/>
            </a:endParaRPr>
          </a:p>
          <a:p>
            <a:pPr algn="just">
              <a:lnSpc>
                <a:spcPct val="106000"/>
              </a:lnSpc>
              <a:spcAft>
                <a:spcPts val="800"/>
              </a:spcAft>
            </a:pPr>
            <a:r>
              <a:rPr lang="et-EE" dirty="0">
                <a:ea typeface="Calibri" panose="020F0502020204030204" pitchFamily="34" charset="0"/>
                <a:cs typeface="Times New Roman" panose="02020603050405020304" pitchFamily="18" charset="0"/>
              </a:rPr>
              <a:t>Otsuse tegemise pädevuseks loetakse ka otsuse tegemises osalemist või otsuse sisulist suunamist. </a:t>
            </a:r>
          </a:p>
          <a:p>
            <a:pPr algn="just">
              <a:lnSpc>
                <a:spcPct val="106000"/>
              </a:lnSpc>
              <a:spcAft>
                <a:spcPts val="800"/>
              </a:spcAft>
            </a:pPr>
            <a:endParaRPr lang="et-EE" sz="2400" dirty="0">
              <a:effectLst/>
              <a:latin typeface="Lab Grotesque"/>
              <a:ea typeface="Calibri" panose="020F0502020204030204" pitchFamily="34" charset="0"/>
              <a:cs typeface="Times New Roman" panose="02020603050405020304" pitchFamily="18" charset="0"/>
            </a:endParaRPr>
          </a:p>
          <a:p>
            <a:pPr algn="just">
              <a:lnSpc>
                <a:spcPct val="106000"/>
              </a:lnSpc>
              <a:spcAft>
                <a:spcPts val="800"/>
              </a:spcAft>
            </a:pPr>
            <a:r>
              <a:rPr lang="et-EE" sz="2400" b="1" dirty="0">
                <a:effectLst/>
                <a:latin typeface="Lab Grotesque"/>
                <a:ea typeface="Calibri" panose="020F0502020204030204" pitchFamily="34" charset="0"/>
                <a:cs typeface="Times New Roman" panose="02020603050405020304" pitchFamily="18" charset="0"/>
              </a:rPr>
              <a:t>Ametiisikul on kohustus pidada kinni tegevus- ja toimingupiirangutest.</a:t>
            </a:r>
          </a:p>
          <a:p>
            <a:pPr marL="342900" indent="-342900">
              <a:buFont typeface="Arial" panose="020B0604020202020204" pitchFamily="34" charset="0"/>
              <a:buChar char="•"/>
            </a:pPr>
            <a:endParaRPr lang="et-EE" dirty="0"/>
          </a:p>
        </p:txBody>
      </p:sp>
    </p:spTree>
    <p:extLst>
      <p:ext uri="{BB962C8B-B14F-4D97-AF65-F5344CB8AC3E}">
        <p14:creationId xmlns:p14="http://schemas.microsoft.com/office/powerpoint/2010/main" val="1864264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1CAAA1F5-3B03-3214-F555-83BA0BEB3BF3}"/>
              </a:ext>
            </a:extLst>
          </p:cNvPr>
          <p:cNvSpPr>
            <a:spLocks noGrp="1"/>
          </p:cNvSpPr>
          <p:nvPr>
            <p:ph type="title"/>
          </p:nvPr>
        </p:nvSpPr>
        <p:spPr>
          <a:xfrm>
            <a:off x="226503" y="324644"/>
            <a:ext cx="11761365" cy="1218930"/>
          </a:xfrm>
        </p:spPr>
        <p:txBody>
          <a:bodyPr/>
          <a:lstStyle/>
          <a:p>
            <a:r>
              <a:rPr lang="et-EE" dirty="0"/>
              <a:t>Otsus ja toiming? </a:t>
            </a:r>
            <a:r>
              <a:rPr lang="fi-FI" dirty="0" err="1"/>
              <a:t>Korruptsiooni</a:t>
            </a:r>
            <a:r>
              <a:rPr lang="fi-FI" dirty="0"/>
              <a:t> </a:t>
            </a:r>
            <a:r>
              <a:rPr lang="fi-FI" dirty="0" err="1"/>
              <a:t>oht</a:t>
            </a:r>
            <a:r>
              <a:rPr lang="fi-FI" dirty="0"/>
              <a:t> </a:t>
            </a:r>
            <a:r>
              <a:rPr lang="fi-FI" dirty="0" err="1"/>
              <a:t>puudutab</a:t>
            </a:r>
            <a:r>
              <a:rPr lang="fi-FI" dirty="0"/>
              <a:t> </a:t>
            </a:r>
            <a:r>
              <a:rPr lang="fi-FI" dirty="0" err="1"/>
              <a:t>osalemist</a:t>
            </a:r>
            <a:r>
              <a:rPr lang="fi-FI" dirty="0"/>
              <a:t> </a:t>
            </a:r>
            <a:r>
              <a:rPr lang="fi-FI" dirty="0" err="1"/>
              <a:t>otsuste</a:t>
            </a:r>
            <a:r>
              <a:rPr lang="fi-FI" dirty="0"/>
              <a:t> </a:t>
            </a:r>
            <a:r>
              <a:rPr lang="et-EE" dirty="0"/>
              <a:t>ja toimingute </a:t>
            </a:r>
            <a:r>
              <a:rPr lang="fi-FI" dirty="0" err="1"/>
              <a:t>ettevalmistamisel</a:t>
            </a:r>
            <a:r>
              <a:rPr lang="fi-FI" dirty="0"/>
              <a:t>.</a:t>
            </a:r>
            <a:endParaRPr lang="et-EE" dirty="0"/>
          </a:p>
        </p:txBody>
      </p:sp>
      <p:sp>
        <p:nvSpPr>
          <p:cNvPr id="3" name="Slaidinumbri kohatäide 2">
            <a:extLst>
              <a:ext uri="{FF2B5EF4-FFF2-40B4-BE49-F238E27FC236}">
                <a16:creationId xmlns:a16="http://schemas.microsoft.com/office/drawing/2014/main" id="{D912E12D-7B51-DD70-82FF-A0AC1C7AF16B}"/>
              </a:ext>
            </a:extLst>
          </p:cNvPr>
          <p:cNvSpPr>
            <a:spLocks noGrp="1"/>
          </p:cNvSpPr>
          <p:nvPr>
            <p:ph type="sldNum" sz="quarter" idx="12"/>
          </p:nvPr>
        </p:nvSpPr>
        <p:spPr/>
        <p:txBody>
          <a:bodyPr/>
          <a:lstStyle/>
          <a:p>
            <a:fld id="{CDC100B9-F1AC-4BEB-8655-57D0A3575FDC}" type="slidenum">
              <a:rPr lang="en-US" smtClean="0"/>
              <a:t>8</a:t>
            </a:fld>
            <a:endParaRPr lang="en-US" dirty="0"/>
          </a:p>
        </p:txBody>
      </p:sp>
      <p:sp>
        <p:nvSpPr>
          <p:cNvPr id="4" name="Sisu kohatäide 3">
            <a:extLst>
              <a:ext uri="{FF2B5EF4-FFF2-40B4-BE49-F238E27FC236}">
                <a16:creationId xmlns:a16="http://schemas.microsoft.com/office/drawing/2014/main" id="{89C88552-A9C4-D0DA-0E8F-FED5DBE9F3D1}"/>
              </a:ext>
            </a:extLst>
          </p:cNvPr>
          <p:cNvSpPr>
            <a:spLocks noGrp="1"/>
          </p:cNvSpPr>
          <p:nvPr>
            <p:ph sz="quarter" idx="13"/>
          </p:nvPr>
        </p:nvSpPr>
        <p:spPr>
          <a:xfrm>
            <a:off x="770394" y="1686188"/>
            <a:ext cx="10715624" cy="4482044"/>
          </a:xfrm>
        </p:spPr>
        <p:txBody>
          <a:bodyPr/>
          <a:lstStyle/>
          <a:p>
            <a:pPr marL="285750" indent="-285750">
              <a:buFont typeface="Wingdings" panose="05000000000000000000" pitchFamily="2" charset="2"/>
              <a:buChar char="q"/>
            </a:pPr>
            <a:r>
              <a:rPr lang="et-EE" dirty="0">
                <a:effectLst/>
                <a:latin typeface="+mj-lt"/>
                <a:ea typeface="Calibri" panose="020F0502020204030204" pitchFamily="34" charset="0"/>
              </a:rPr>
              <a:t>Lepingu allkirjastamine, osalemine hanke võitja valikus, käskkirja kinnitamine, arve kinnitamine, palga/preemia/lisatasu määramine, osalemine otsuse tegemises, sh õppekorraldusega seotud otsustes.</a:t>
            </a:r>
          </a:p>
          <a:p>
            <a:pPr marL="285750" indent="-285750">
              <a:buFont typeface="Wingdings" panose="05000000000000000000" pitchFamily="2" charset="2"/>
              <a:buChar char="q"/>
            </a:pPr>
            <a:r>
              <a:rPr lang="et-EE" dirty="0">
                <a:effectLst/>
                <a:latin typeface="+mj-lt"/>
                <a:ea typeface="Calibri" panose="020F0502020204030204" pitchFamily="34" charset="0"/>
              </a:rPr>
              <a:t>Kui õpetaja tegevusega kaasneb õiguslik tagajärg õpilasele, tuleb ka õpetajat käsitleda ametiisikuna.</a:t>
            </a:r>
          </a:p>
          <a:p>
            <a:r>
              <a:rPr lang="et-EE" dirty="0">
                <a:effectLst/>
                <a:latin typeface="+mj-lt"/>
                <a:ea typeface="Calibri" panose="020F0502020204030204" pitchFamily="34" charset="0"/>
              </a:rPr>
              <a:t>Õiguslik tagajärg võibolla juhtudel, kui otsustatakse nt klassikursuse  kordama jätmist, gümnaasiumisse vastuvõtmist, eksami-, vastuvõtu- või hankekomisjonis osalemist, tunnistuse väljastamisel, õppenõukogu töös osaledes, </a:t>
            </a:r>
            <a:r>
              <a:rPr lang="et-EE" dirty="0">
                <a:latin typeface="+mj-lt"/>
                <a:ea typeface="Calibri" panose="020F0502020204030204" pitchFamily="34" charset="0"/>
              </a:rPr>
              <a:t>koolivalmiduskaardi</a:t>
            </a:r>
            <a:r>
              <a:rPr lang="et-EE" dirty="0">
                <a:effectLst/>
                <a:latin typeface="+mj-lt"/>
                <a:ea typeface="Calibri" panose="020F0502020204030204" pitchFamily="34" charset="0"/>
              </a:rPr>
              <a:t> koostamist jt.</a:t>
            </a:r>
          </a:p>
          <a:p>
            <a:pPr marL="285750" indent="-285750">
              <a:buFont typeface="Wingdings" panose="05000000000000000000" pitchFamily="2" charset="2"/>
              <a:buChar char="q"/>
            </a:pPr>
            <a:endParaRPr lang="et-EE" dirty="0">
              <a:latin typeface="+mj-lt"/>
              <a:ea typeface="Calibri" panose="020F0502020204030204" pitchFamily="34" charset="0"/>
            </a:endParaRPr>
          </a:p>
          <a:p>
            <a:pPr marL="285750" indent="-285750">
              <a:buFont typeface="Wingdings" panose="05000000000000000000" pitchFamily="2" charset="2"/>
              <a:buChar char="q"/>
            </a:pPr>
            <a:endParaRPr lang="et-EE" dirty="0">
              <a:latin typeface="+mj-lt"/>
              <a:ea typeface="Calibri" panose="020F0502020204030204" pitchFamily="34" charset="0"/>
            </a:endParaRPr>
          </a:p>
        </p:txBody>
      </p:sp>
    </p:spTree>
    <p:extLst>
      <p:ext uri="{BB962C8B-B14F-4D97-AF65-F5344CB8AC3E}">
        <p14:creationId xmlns:p14="http://schemas.microsoft.com/office/powerpoint/2010/main" val="700624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9B1D7-03CD-4C5D-E87A-62668198B4E1}"/>
              </a:ext>
            </a:extLst>
          </p:cNvPr>
          <p:cNvSpPr>
            <a:spLocks noGrp="1"/>
          </p:cNvSpPr>
          <p:nvPr>
            <p:ph type="title"/>
          </p:nvPr>
        </p:nvSpPr>
        <p:spPr/>
        <p:txBody>
          <a:bodyPr/>
          <a:lstStyle/>
          <a:p>
            <a:r>
              <a:rPr lang="et-EE" dirty="0"/>
              <a:t>Ametiisikud:</a:t>
            </a:r>
          </a:p>
        </p:txBody>
      </p:sp>
      <p:sp>
        <p:nvSpPr>
          <p:cNvPr id="3" name="Slide Number Placeholder 2">
            <a:extLst>
              <a:ext uri="{FF2B5EF4-FFF2-40B4-BE49-F238E27FC236}">
                <a16:creationId xmlns:a16="http://schemas.microsoft.com/office/drawing/2014/main" id="{1491F27B-B16B-AB70-5C10-085C40F9AB2E}"/>
              </a:ext>
            </a:extLst>
          </p:cNvPr>
          <p:cNvSpPr>
            <a:spLocks noGrp="1"/>
          </p:cNvSpPr>
          <p:nvPr>
            <p:ph type="sldNum" sz="quarter" idx="12"/>
          </p:nvPr>
        </p:nvSpPr>
        <p:spPr/>
        <p:txBody>
          <a:bodyPr/>
          <a:lstStyle/>
          <a:p>
            <a:fld id="{CDC100B9-F1AC-4BEB-8655-57D0A3575FDC}" type="slidenum">
              <a:rPr lang="en-US" smtClean="0"/>
              <a:t>9</a:t>
            </a:fld>
            <a:endParaRPr lang="en-US" dirty="0"/>
          </a:p>
        </p:txBody>
      </p:sp>
      <p:sp>
        <p:nvSpPr>
          <p:cNvPr id="4" name="Content Placeholder 3">
            <a:extLst>
              <a:ext uri="{FF2B5EF4-FFF2-40B4-BE49-F238E27FC236}">
                <a16:creationId xmlns:a16="http://schemas.microsoft.com/office/drawing/2014/main" id="{A80E3395-F380-8325-FEE8-AB1E92A67D1D}"/>
              </a:ext>
            </a:extLst>
          </p:cNvPr>
          <p:cNvSpPr>
            <a:spLocks noGrp="1"/>
          </p:cNvSpPr>
          <p:nvPr>
            <p:ph sz="quarter" idx="13"/>
          </p:nvPr>
        </p:nvSpPr>
        <p:spPr>
          <a:xfrm>
            <a:off x="770394" y="1669002"/>
            <a:ext cx="10715624" cy="4417474"/>
          </a:xfrm>
        </p:spPr>
        <p:txBody>
          <a:bodyPr/>
          <a:lstStyle/>
          <a:p>
            <a:pPr marL="342900" indent="-342900" algn="just">
              <a:buFont typeface="Wingdings" panose="05000000000000000000" pitchFamily="2" charset="2"/>
              <a:buChar char="q"/>
            </a:pPr>
            <a:r>
              <a:rPr lang="et-EE" dirty="0"/>
              <a:t>Ametiisikuteks on asutuste juhid, riigihangete läbiviijad, majandusjuhid (ostumenetluse läbiviija), õppealajuhatajad, õpetajad ja teised töötajad, kellele asutus on andnud avaliku ülesande täitmise.</a:t>
            </a:r>
          </a:p>
          <a:p>
            <a:pPr marL="342900" indent="-342900" algn="just">
              <a:buFont typeface="Wingdings" panose="05000000000000000000" pitchFamily="2" charset="2"/>
              <a:buChar char="q"/>
            </a:pPr>
            <a:r>
              <a:rPr lang="et-EE" dirty="0"/>
              <a:t>Vahetult õppeaine edasi andmine ning selle jooksev hindamine ei too kaasa ametiseisundit.</a:t>
            </a:r>
          </a:p>
          <a:p>
            <a:pPr marL="342900" indent="-342900" algn="just">
              <a:buFont typeface="Wingdings" panose="05000000000000000000" pitchFamily="2" charset="2"/>
              <a:buChar char="q"/>
            </a:pPr>
            <a:endParaRPr lang="et-EE" dirty="0"/>
          </a:p>
        </p:txBody>
      </p:sp>
    </p:spTree>
    <p:extLst>
      <p:ext uri="{BB962C8B-B14F-4D97-AF65-F5344CB8AC3E}">
        <p14:creationId xmlns:p14="http://schemas.microsoft.com/office/powerpoint/2010/main" val="763776988"/>
      </p:ext>
    </p:extLst>
  </p:cSld>
  <p:clrMapOvr>
    <a:masterClrMapping/>
  </p:clrMapOvr>
</p:sld>
</file>

<file path=ppt/theme/theme1.xml><?xml version="1.0" encoding="utf-8"?>
<a:theme xmlns:a="http://schemas.openxmlformats.org/drawingml/2006/main" name="Office'i kujundus">
  <a:themeElements>
    <a:clrScheme name="Tallinn">
      <a:dk1>
        <a:srgbClr val="000000"/>
      </a:dk1>
      <a:lt1>
        <a:sysClr val="window" lastClr="FFFFFF"/>
      </a:lt1>
      <a:dk2>
        <a:srgbClr val="000000"/>
      </a:dk2>
      <a:lt2>
        <a:srgbClr val="FFFFFF"/>
      </a:lt2>
      <a:accent1>
        <a:srgbClr val="0072CE"/>
      </a:accent1>
      <a:accent2>
        <a:srgbClr val="EF3340"/>
      </a:accent2>
      <a:accent3>
        <a:srgbClr val="009639"/>
      </a:accent3>
      <a:accent4>
        <a:srgbClr val="F3D03E"/>
      </a:accent4>
      <a:accent5>
        <a:srgbClr val="575757"/>
      </a:accent5>
      <a:accent6>
        <a:srgbClr val="969696"/>
      </a:accent6>
      <a:hlink>
        <a:srgbClr val="0072CE"/>
      </a:hlink>
      <a:folHlink>
        <a:srgbClr val="0072CE"/>
      </a:folHlink>
    </a:clrScheme>
    <a:fontScheme name="Tallinn">
      <a:majorFont>
        <a:latin typeface="Lab Grotesque"/>
        <a:ea typeface=""/>
        <a:cs typeface=""/>
      </a:majorFont>
      <a:minorFont>
        <a:latin typeface="Lab Grotesqu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3066</TotalTime>
  <Words>1374</Words>
  <Application>Microsoft Office PowerPoint</Application>
  <PresentationFormat>Widescreen</PresentationFormat>
  <Paragraphs>146</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Lab Grotesque</vt:lpstr>
      <vt:lpstr>Times New Roman</vt:lpstr>
      <vt:lpstr>Wingdings</vt:lpstr>
      <vt:lpstr>Office'i kujundus</vt:lpstr>
      <vt:lpstr>Korruptsiooni ennetamine haridusameti hallatavates asutustes      Riina Käos sisekontrolli sektor, 24.- 25.05.2023 </vt:lpstr>
      <vt:lpstr>Infotunni eesmärk:</vt:lpstr>
      <vt:lpstr>Läbivad tegevused:</vt:lpstr>
      <vt:lpstr>Läbivad tegevused:</vt:lpstr>
      <vt:lpstr>Läbivad tegevused:</vt:lpstr>
      <vt:lpstr>Läbivad tegevused:</vt:lpstr>
      <vt:lpstr>Kes on ametiisik?</vt:lpstr>
      <vt:lpstr>Otsus ja toiming? Korruptsiooni oht puudutab osalemist otsuste ja toimingute ettevalmistamisel.</vt:lpstr>
      <vt:lpstr>Ametiisikud:</vt:lpstr>
      <vt:lpstr>Toimingupiirangud </vt:lpstr>
      <vt:lpstr>Toimingupiirangud</vt:lpstr>
      <vt:lpstr>Toimingupiirangud</vt:lpstr>
      <vt:lpstr>Seotud isikud KVS § 7 lg 1</vt:lpstr>
      <vt:lpstr>Seotud isikud KVS § 7 lg 1</vt:lpstr>
      <vt:lpstr>Seotud isikud KVS § 7 lg 1 p 1</vt:lpstr>
      <vt:lpstr>Toimingupiirangud</vt:lpstr>
      <vt:lpstr>Millal ennast taandada?</vt:lpstr>
      <vt:lpstr>Teavitamiskohustus</vt:lpstr>
      <vt:lpstr>Kingitused, soodustused</vt:lpstr>
      <vt:lpstr>Kingitused, soodustused</vt:lpstr>
      <vt:lpstr>Kingitused, soodustused</vt:lpstr>
      <vt:lpstr>Näited</vt:lpstr>
      <vt:lpstr>Näited</vt:lpstr>
      <vt:lpstr>Näited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PowerPointi esitlus</dc:title>
  <dc:creator>Erkin Antov</dc:creator>
  <cp:lastModifiedBy>Andrus Lepikult</cp:lastModifiedBy>
  <cp:revision>170</cp:revision>
  <dcterms:created xsi:type="dcterms:W3CDTF">2017-11-28T15:03:48Z</dcterms:created>
  <dcterms:modified xsi:type="dcterms:W3CDTF">2023-08-18T08:42:55Z</dcterms:modified>
</cp:coreProperties>
</file>